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74" r:id="rId3"/>
    <p:sldId id="268" r:id="rId4"/>
    <p:sldId id="279" r:id="rId5"/>
    <p:sldId id="271" r:id="rId6"/>
    <p:sldId id="276" r:id="rId7"/>
    <p:sldId id="275" r:id="rId8"/>
    <p:sldId id="272" r:id="rId9"/>
    <p:sldId id="260" r:id="rId10"/>
    <p:sldId id="280" r:id="rId11"/>
    <p:sldId id="278" r:id="rId12"/>
    <p:sldId id="263" r:id="rId13"/>
    <p:sldId id="258" r:id="rId14"/>
    <p:sldId id="265" r:id="rId15"/>
    <p:sldId id="270" r:id="rId1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17" autoAdjust="0"/>
    <p:restoredTop sz="71667" autoAdjust="0"/>
  </p:normalViewPr>
  <p:slideViewPr>
    <p:cSldViewPr>
      <p:cViewPr varScale="1">
        <p:scale>
          <a:sx n="55" d="100"/>
          <a:sy n="55" d="100"/>
        </p:scale>
        <p:origin x="-1458" y="-96"/>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1482" y="-84"/>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D3338E-7E5A-435D-97CD-2FBDBDA8A0BD}"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A538A5AC-C90C-480F-9529-96C66D2A8C21}">
      <dgm:prSet phldrT="[Text]"/>
      <dgm:spPr/>
      <dgm:t>
        <a:bodyPr/>
        <a:lstStyle/>
        <a:p>
          <a:r>
            <a:rPr lang="en-US" dirty="0" smtClean="0"/>
            <a:t>Of the poorest 86 districts 24 are Reservations.</a:t>
          </a:r>
          <a:endParaRPr lang="en-US" dirty="0"/>
        </a:p>
      </dgm:t>
    </dgm:pt>
    <dgm:pt modelId="{14758B21-F36C-4B68-A9FA-70ECCC239301}" type="parTrans" cxnId="{AE97D312-BA98-4C6A-9E2F-F6FCDF95F26C}">
      <dgm:prSet/>
      <dgm:spPr/>
      <dgm:t>
        <a:bodyPr/>
        <a:lstStyle/>
        <a:p>
          <a:endParaRPr lang="en-US"/>
        </a:p>
      </dgm:t>
    </dgm:pt>
    <dgm:pt modelId="{EC246757-285A-4A9B-B6E8-F5FB4BBB556C}" type="sibTrans" cxnId="{AE97D312-BA98-4C6A-9E2F-F6FCDF95F26C}">
      <dgm:prSet/>
      <dgm:spPr/>
      <dgm:t>
        <a:bodyPr/>
        <a:lstStyle/>
        <a:p>
          <a:endParaRPr lang="en-US"/>
        </a:p>
      </dgm:t>
    </dgm:pt>
    <dgm:pt modelId="{63D2AC1B-000B-4B12-AB50-A7419F150923}">
      <dgm:prSet phldrT="[Text]"/>
      <dgm:spPr/>
      <dgm:t>
        <a:bodyPr/>
        <a:lstStyle/>
        <a:p>
          <a:r>
            <a:rPr lang="en-US" dirty="0" smtClean="0"/>
            <a:t>Where is their Representation?</a:t>
          </a:r>
          <a:endParaRPr lang="en-US" dirty="0"/>
        </a:p>
      </dgm:t>
    </dgm:pt>
    <dgm:pt modelId="{6905C53D-F3DC-433B-8AB7-ABEF77345138}" type="parTrans" cxnId="{E7C7F1AB-9F7D-4D8E-92DC-BB8369ADAAB4}">
      <dgm:prSet/>
      <dgm:spPr/>
      <dgm:t>
        <a:bodyPr/>
        <a:lstStyle/>
        <a:p>
          <a:endParaRPr lang="en-US"/>
        </a:p>
      </dgm:t>
    </dgm:pt>
    <dgm:pt modelId="{91928207-00D8-4148-9163-D917B3AB8D69}" type="sibTrans" cxnId="{E7C7F1AB-9F7D-4D8E-92DC-BB8369ADAAB4}">
      <dgm:prSet/>
      <dgm:spPr/>
      <dgm:t>
        <a:bodyPr/>
        <a:lstStyle/>
        <a:p>
          <a:endParaRPr lang="en-US"/>
        </a:p>
      </dgm:t>
    </dgm:pt>
    <dgm:pt modelId="{0D7B83AC-3FFB-4348-9262-462380CCE596}" type="pres">
      <dgm:prSet presAssocID="{96D3338E-7E5A-435D-97CD-2FBDBDA8A0BD}" presName="diagram" presStyleCnt="0">
        <dgm:presLayoutVars>
          <dgm:dir/>
          <dgm:resizeHandles val="exact"/>
        </dgm:presLayoutVars>
      </dgm:prSet>
      <dgm:spPr/>
    </dgm:pt>
    <dgm:pt modelId="{01ED9AF1-4F00-43E1-B50D-24893858BDDF}" type="pres">
      <dgm:prSet presAssocID="{A538A5AC-C90C-480F-9529-96C66D2A8C21}" presName="arrow" presStyleLbl="node1" presStyleIdx="0" presStyleCnt="2" custScaleY="100214">
        <dgm:presLayoutVars>
          <dgm:bulletEnabled val="1"/>
        </dgm:presLayoutVars>
      </dgm:prSet>
      <dgm:spPr/>
      <dgm:t>
        <a:bodyPr/>
        <a:lstStyle/>
        <a:p>
          <a:endParaRPr lang="en-US"/>
        </a:p>
      </dgm:t>
    </dgm:pt>
    <dgm:pt modelId="{3CDC9898-EB52-4003-93C3-3F3E4DCC7379}" type="pres">
      <dgm:prSet presAssocID="{63D2AC1B-000B-4B12-AB50-A7419F150923}" presName="arrow" presStyleLbl="node1" presStyleIdx="1" presStyleCnt="2">
        <dgm:presLayoutVars>
          <dgm:bulletEnabled val="1"/>
        </dgm:presLayoutVars>
      </dgm:prSet>
      <dgm:spPr/>
    </dgm:pt>
  </dgm:ptLst>
  <dgm:cxnLst>
    <dgm:cxn modelId="{E7C7F1AB-9F7D-4D8E-92DC-BB8369ADAAB4}" srcId="{96D3338E-7E5A-435D-97CD-2FBDBDA8A0BD}" destId="{63D2AC1B-000B-4B12-AB50-A7419F150923}" srcOrd="1" destOrd="0" parTransId="{6905C53D-F3DC-433B-8AB7-ABEF77345138}" sibTransId="{91928207-00D8-4148-9163-D917B3AB8D69}"/>
    <dgm:cxn modelId="{DE233F64-8AA5-4AA2-B0D0-EDFB43DBFAF0}" type="presOf" srcId="{63D2AC1B-000B-4B12-AB50-A7419F150923}" destId="{3CDC9898-EB52-4003-93C3-3F3E4DCC7379}" srcOrd="0" destOrd="0" presId="urn:microsoft.com/office/officeart/2005/8/layout/arrow5"/>
    <dgm:cxn modelId="{AE97D312-BA98-4C6A-9E2F-F6FCDF95F26C}" srcId="{96D3338E-7E5A-435D-97CD-2FBDBDA8A0BD}" destId="{A538A5AC-C90C-480F-9529-96C66D2A8C21}" srcOrd="0" destOrd="0" parTransId="{14758B21-F36C-4B68-A9FA-70ECCC239301}" sibTransId="{EC246757-285A-4A9B-B6E8-F5FB4BBB556C}"/>
    <dgm:cxn modelId="{C7AC18D8-512D-4BF2-B6FD-D721A5DB9A65}" type="presOf" srcId="{A538A5AC-C90C-480F-9529-96C66D2A8C21}" destId="{01ED9AF1-4F00-43E1-B50D-24893858BDDF}" srcOrd="0" destOrd="0" presId="urn:microsoft.com/office/officeart/2005/8/layout/arrow5"/>
    <dgm:cxn modelId="{E1FD90AF-C687-4867-B73F-B227086408D8}" type="presOf" srcId="{96D3338E-7E5A-435D-97CD-2FBDBDA8A0BD}" destId="{0D7B83AC-3FFB-4348-9262-462380CCE596}" srcOrd="0" destOrd="0" presId="urn:microsoft.com/office/officeart/2005/8/layout/arrow5"/>
    <dgm:cxn modelId="{ABABF3E8-AC78-4EB3-B4DE-B1D9935BB9D9}" type="presParOf" srcId="{0D7B83AC-3FFB-4348-9262-462380CCE596}" destId="{01ED9AF1-4F00-43E1-B50D-24893858BDDF}" srcOrd="0" destOrd="0" presId="urn:microsoft.com/office/officeart/2005/8/layout/arrow5"/>
    <dgm:cxn modelId="{9CC55D70-7A96-4788-BFD1-FF2BD8118B4A}" type="presParOf" srcId="{0D7B83AC-3FFB-4348-9262-462380CCE596}" destId="{3CDC9898-EB52-4003-93C3-3F3E4DCC7379}"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6B994D-D232-4B64-A977-136DF0357B3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n-US"/>
        </a:p>
      </dgm:t>
    </dgm:pt>
    <dgm:pt modelId="{A3CEFB3C-4182-4150-A876-C6038E230B5B}">
      <dgm:prSet phldrT="[Text]"/>
      <dgm:spPr/>
      <dgm:t>
        <a:bodyPr/>
        <a:lstStyle/>
        <a:p>
          <a:r>
            <a:rPr lang="en-US" dirty="0" smtClean="0"/>
            <a:t>BIA</a:t>
          </a:r>
          <a:endParaRPr lang="en-US" dirty="0"/>
        </a:p>
      </dgm:t>
    </dgm:pt>
    <dgm:pt modelId="{1F24856F-CF49-4230-9353-3432625FEC40}" type="parTrans" cxnId="{7DBA1057-9288-4D7A-9FB2-53AFBFC6E002}">
      <dgm:prSet/>
      <dgm:spPr/>
      <dgm:t>
        <a:bodyPr/>
        <a:lstStyle/>
        <a:p>
          <a:endParaRPr lang="en-US"/>
        </a:p>
      </dgm:t>
    </dgm:pt>
    <dgm:pt modelId="{51D48A22-3560-4FCF-974C-FFB8AC3B7DC8}" type="sibTrans" cxnId="{7DBA1057-9288-4D7A-9FB2-53AFBFC6E002}">
      <dgm:prSet/>
      <dgm:spPr/>
      <dgm:t>
        <a:bodyPr/>
        <a:lstStyle/>
        <a:p>
          <a:endParaRPr lang="en-US"/>
        </a:p>
      </dgm:t>
    </dgm:pt>
    <dgm:pt modelId="{88892752-BDD5-4DE6-A7A3-1857F1682015}">
      <dgm:prSet phldrT="[Text]" custT="1"/>
      <dgm:spPr/>
      <dgm:t>
        <a:bodyPr/>
        <a:lstStyle/>
        <a:p>
          <a:r>
            <a:rPr lang="en-US" sz="1200" b="0" dirty="0" smtClean="0">
              <a:latin typeface="Bookman Old Style" pitchFamily="18" charset="0"/>
            </a:rPr>
            <a:t>2.4 Billion Annual Budget (FY 08)</a:t>
          </a:r>
          <a:endParaRPr lang="en-US" sz="1200" b="0" dirty="0">
            <a:latin typeface="Bookman Old Style" pitchFamily="18" charset="0"/>
          </a:endParaRPr>
        </a:p>
      </dgm:t>
    </dgm:pt>
    <dgm:pt modelId="{9382FCF4-D9FA-4FEB-9BA5-3BDB7837CA29}" type="parTrans" cxnId="{F6823832-95B2-4EAF-9C15-F935C11D3F2B}">
      <dgm:prSet/>
      <dgm:spPr/>
      <dgm:t>
        <a:bodyPr/>
        <a:lstStyle/>
        <a:p>
          <a:endParaRPr lang="en-US"/>
        </a:p>
      </dgm:t>
    </dgm:pt>
    <dgm:pt modelId="{85DB19D0-2B01-44DA-A745-08955DE6F751}" type="sibTrans" cxnId="{F6823832-95B2-4EAF-9C15-F935C11D3F2B}">
      <dgm:prSet/>
      <dgm:spPr/>
      <dgm:t>
        <a:bodyPr/>
        <a:lstStyle/>
        <a:p>
          <a:endParaRPr lang="en-US"/>
        </a:p>
      </dgm:t>
    </dgm:pt>
    <dgm:pt modelId="{78B33F5F-CAA2-430E-A5A3-2F40903AAE65}">
      <dgm:prSet phldrT="[Text]"/>
      <dgm:spPr/>
      <dgm:t>
        <a:bodyPr/>
        <a:lstStyle/>
        <a:p>
          <a:r>
            <a:rPr lang="en-US" dirty="0" smtClean="0"/>
            <a:t>FDA</a:t>
          </a:r>
          <a:endParaRPr lang="en-US" dirty="0"/>
        </a:p>
      </dgm:t>
    </dgm:pt>
    <dgm:pt modelId="{ADAE9CD8-8517-495D-86D8-5AE3476784A6}" type="parTrans" cxnId="{9C526BF1-C212-4531-BC82-D71A6915DA4D}">
      <dgm:prSet/>
      <dgm:spPr/>
      <dgm:t>
        <a:bodyPr/>
        <a:lstStyle/>
        <a:p>
          <a:endParaRPr lang="en-US"/>
        </a:p>
      </dgm:t>
    </dgm:pt>
    <dgm:pt modelId="{559FB2A9-EF74-4DD3-94A5-F123C26D0A0F}" type="sibTrans" cxnId="{9C526BF1-C212-4531-BC82-D71A6915DA4D}">
      <dgm:prSet/>
      <dgm:spPr/>
      <dgm:t>
        <a:bodyPr/>
        <a:lstStyle/>
        <a:p>
          <a:endParaRPr lang="en-US"/>
        </a:p>
      </dgm:t>
    </dgm:pt>
    <dgm:pt modelId="{E46BB45A-E1F3-486D-BAAD-90B1AFE313BE}">
      <dgm:prSet phldrT="[Text]" custT="1"/>
      <dgm:spPr/>
      <dgm:t>
        <a:bodyPr/>
        <a:lstStyle/>
        <a:p>
          <a:r>
            <a:rPr lang="en-US" sz="1200" dirty="0" smtClean="0">
              <a:latin typeface="Bookman Old Style" pitchFamily="18" charset="0"/>
            </a:rPr>
            <a:t>2.3 Billion annual Budget (FY 08)</a:t>
          </a:r>
          <a:endParaRPr lang="en-US" sz="1500" dirty="0"/>
        </a:p>
      </dgm:t>
    </dgm:pt>
    <dgm:pt modelId="{7AA76487-B0FE-4FFF-9A61-C048B37BC94B}" type="parTrans" cxnId="{9D778741-4D45-4FB1-81E8-9B3EE91BA245}">
      <dgm:prSet/>
      <dgm:spPr/>
      <dgm:t>
        <a:bodyPr/>
        <a:lstStyle/>
        <a:p>
          <a:endParaRPr lang="en-US"/>
        </a:p>
      </dgm:t>
    </dgm:pt>
    <dgm:pt modelId="{384D68F1-BA88-4C63-B43A-35B662E4DDD8}" type="sibTrans" cxnId="{9D778741-4D45-4FB1-81E8-9B3EE91BA245}">
      <dgm:prSet/>
      <dgm:spPr/>
      <dgm:t>
        <a:bodyPr/>
        <a:lstStyle/>
        <a:p>
          <a:endParaRPr lang="en-US"/>
        </a:p>
      </dgm:t>
    </dgm:pt>
    <dgm:pt modelId="{36B54498-95F5-412D-9E50-CA386A06CB49}" type="pres">
      <dgm:prSet presAssocID="{0D6B994D-D232-4B64-A977-136DF0357B30}" presName="theList" presStyleCnt="0">
        <dgm:presLayoutVars>
          <dgm:dir/>
          <dgm:animLvl val="lvl"/>
          <dgm:resizeHandles val="exact"/>
        </dgm:presLayoutVars>
      </dgm:prSet>
      <dgm:spPr/>
      <dgm:t>
        <a:bodyPr/>
        <a:lstStyle/>
        <a:p>
          <a:endParaRPr lang="en-US"/>
        </a:p>
      </dgm:t>
    </dgm:pt>
    <dgm:pt modelId="{416676B4-E81D-4A2D-857D-3EB92B3DFF20}" type="pres">
      <dgm:prSet presAssocID="{A3CEFB3C-4182-4150-A876-C6038E230B5B}" presName="compNode" presStyleCnt="0"/>
      <dgm:spPr/>
    </dgm:pt>
    <dgm:pt modelId="{BC6C4444-9D4F-4CCF-BE95-C711ED2637BD}" type="pres">
      <dgm:prSet presAssocID="{A3CEFB3C-4182-4150-A876-C6038E230B5B}" presName="noGeometry" presStyleCnt="0"/>
      <dgm:spPr/>
    </dgm:pt>
    <dgm:pt modelId="{875D7A12-5A2E-40F0-8DF8-12E89AB15B54}" type="pres">
      <dgm:prSet presAssocID="{A3CEFB3C-4182-4150-A876-C6038E230B5B}" presName="childTextVisible" presStyleLbl="bgAccFollowNode1" presStyleIdx="0" presStyleCnt="2">
        <dgm:presLayoutVars>
          <dgm:bulletEnabled val="1"/>
        </dgm:presLayoutVars>
      </dgm:prSet>
      <dgm:spPr/>
      <dgm:t>
        <a:bodyPr/>
        <a:lstStyle/>
        <a:p>
          <a:endParaRPr lang="en-US"/>
        </a:p>
      </dgm:t>
    </dgm:pt>
    <dgm:pt modelId="{6544C7AA-94ED-4A33-B049-96ADF54ED57C}" type="pres">
      <dgm:prSet presAssocID="{A3CEFB3C-4182-4150-A876-C6038E230B5B}" presName="childTextHidden" presStyleLbl="bgAccFollowNode1" presStyleIdx="0" presStyleCnt="2"/>
      <dgm:spPr/>
      <dgm:t>
        <a:bodyPr/>
        <a:lstStyle/>
        <a:p>
          <a:endParaRPr lang="en-US"/>
        </a:p>
      </dgm:t>
    </dgm:pt>
    <dgm:pt modelId="{CEB46880-859E-4EA5-BDE4-D892074BD041}" type="pres">
      <dgm:prSet presAssocID="{A3CEFB3C-4182-4150-A876-C6038E230B5B}" presName="parentText" presStyleLbl="node1" presStyleIdx="0" presStyleCnt="2">
        <dgm:presLayoutVars>
          <dgm:chMax val="1"/>
          <dgm:bulletEnabled val="1"/>
        </dgm:presLayoutVars>
      </dgm:prSet>
      <dgm:spPr/>
      <dgm:t>
        <a:bodyPr/>
        <a:lstStyle/>
        <a:p>
          <a:endParaRPr lang="en-US"/>
        </a:p>
      </dgm:t>
    </dgm:pt>
    <dgm:pt modelId="{BA33151A-62C7-4CC6-ABD1-31B1A57E309E}" type="pres">
      <dgm:prSet presAssocID="{A3CEFB3C-4182-4150-A876-C6038E230B5B}" presName="aSpace" presStyleCnt="0"/>
      <dgm:spPr/>
    </dgm:pt>
    <dgm:pt modelId="{445ADB12-6C8E-42EE-ADD6-2A702A80B588}" type="pres">
      <dgm:prSet presAssocID="{78B33F5F-CAA2-430E-A5A3-2F40903AAE65}" presName="compNode" presStyleCnt="0"/>
      <dgm:spPr/>
    </dgm:pt>
    <dgm:pt modelId="{73870A76-9A9A-49BB-94E2-A1AF71ED3F48}" type="pres">
      <dgm:prSet presAssocID="{78B33F5F-CAA2-430E-A5A3-2F40903AAE65}" presName="noGeometry" presStyleCnt="0"/>
      <dgm:spPr/>
    </dgm:pt>
    <dgm:pt modelId="{66334E32-385F-4873-8F9C-570AEE053356}" type="pres">
      <dgm:prSet presAssocID="{78B33F5F-CAA2-430E-A5A3-2F40903AAE65}" presName="childTextVisible" presStyleLbl="bgAccFollowNode1" presStyleIdx="1" presStyleCnt="2">
        <dgm:presLayoutVars>
          <dgm:bulletEnabled val="1"/>
        </dgm:presLayoutVars>
      </dgm:prSet>
      <dgm:spPr/>
      <dgm:t>
        <a:bodyPr/>
        <a:lstStyle/>
        <a:p>
          <a:endParaRPr lang="en-US"/>
        </a:p>
      </dgm:t>
    </dgm:pt>
    <dgm:pt modelId="{3353A2C2-645F-4B6F-97CA-EB260AB13A9E}" type="pres">
      <dgm:prSet presAssocID="{78B33F5F-CAA2-430E-A5A3-2F40903AAE65}" presName="childTextHidden" presStyleLbl="bgAccFollowNode1" presStyleIdx="1" presStyleCnt="2"/>
      <dgm:spPr/>
      <dgm:t>
        <a:bodyPr/>
        <a:lstStyle/>
        <a:p>
          <a:endParaRPr lang="en-US"/>
        </a:p>
      </dgm:t>
    </dgm:pt>
    <dgm:pt modelId="{F05B2C34-DEA5-430C-AB57-1E201D78F41F}" type="pres">
      <dgm:prSet presAssocID="{78B33F5F-CAA2-430E-A5A3-2F40903AAE65}" presName="parentText" presStyleLbl="node1" presStyleIdx="1" presStyleCnt="2">
        <dgm:presLayoutVars>
          <dgm:chMax val="1"/>
          <dgm:bulletEnabled val="1"/>
        </dgm:presLayoutVars>
      </dgm:prSet>
      <dgm:spPr/>
      <dgm:t>
        <a:bodyPr/>
        <a:lstStyle/>
        <a:p>
          <a:endParaRPr lang="en-US"/>
        </a:p>
      </dgm:t>
    </dgm:pt>
  </dgm:ptLst>
  <dgm:cxnLst>
    <dgm:cxn modelId="{F6823832-95B2-4EAF-9C15-F935C11D3F2B}" srcId="{A3CEFB3C-4182-4150-A876-C6038E230B5B}" destId="{88892752-BDD5-4DE6-A7A3-1857F1682015}" srcOrd="0" destOrd="0" parTransId="{9382FCF4-D9FA-4FEB-9BA5-3BDB7837CA29}" sibTransId="{85DB19D0-2B01-44DA-A745-08955DE6F751}"/>
    <dgm:cxn modelId="{9D778741-4D45-4FB1-81E8-9B3EE91BA245}" srcId="{78B33F5F-CAA2-430E-A5A3-2F40903AAE65}" destId="{E46BB45A-E1F3-486D-BAAD-90B1AFE313BE}" srcOrd="0" destOrd="0" parTransId="{7AA76487-B0FE-4FFF-9A61-C048B37BC94B}" sibTransId="{384D68F1-BA88-4C63-B43A-35B662E4DDD8}"/>
    <dgm:cxn modelId="{48E5A32D-402F-41EB-8A6F-0A5E6872BE30}" type="presOf" srcId="{88892752-BDD5-4DE6-A7A3-1857F1682015}" destId="{6544C7AA-94ED-4A33-B049-96ADF54ED57C}" srcOrd="1" destOrd="0" presId="urn:microsoft.com/office/officeart/2005/8/layout/hProcess6"/>
    <dgm:cxn modelId="{7DBA1057-9288-4D7A-9FB2-53AFBFC6E002}" srcId="{0D6B994D-D232-4B64-A977-136DF0357B30}" destId="{A3CEFB3C-4182-4150-A876-C6038E230B5B}" srcOrd="0" destOrd="0" parTransId="{1F24856F-CF49-4230-9353-3432625FEC40}" sibTransId="{51D48A22-3560-4FCF-974C-FFB8AC3B7DC8}"/>
    <dgm:cxn modelId="{DD7EC3A7-2CD5-4AEB-BCE6-539D41F9A82F}" type="presOf" srcId="{88892752-BDD5-4DE6-A7A3-1857F1682015}" destId="{875D7A12-5A2E-40F0-8DF8-12E89AB15B54}" srcOrd="0" destOrd="0" presId="urn:microsoft.com/office/officeart/2005/8/layout/hProcess6"/>
    <dgm:cxn modelId="{B645AE31-82A7-4951-850A-BA8842073601}" type="presOf" srcId="{0D6B994D-D232-4B64-A977-136DF0357B30}" destId="{36B54498-95F5-412D-9E50-CA386A06CB49}" srcOrd="0" destOrd="0" presId="urn:microsoft.com/office/officeart/2005/8/layout/hProcess6"/>
    <dgm:cxn modelId="{9C526BF1-C212-4531-BC82-D71A6915DA4D}" srcId="{0D6B994D-D232-4B64-A977-136DF0357B30}" destId="{78B33F5F-CAA2-430E-A5A3-2F40903AAE65}" srcOrd="1" destOrd="0" parTransId="{ADAE9CD8-8517-495D-86D8-5AE3476784A6}" sibTransId="{559FB2A9-EF74-4DD3-94A5-F123C26D0A0F}"/>
    <dgm:cxn modelId="{866FE729-BE53-4D00-9383-093EEC5B8811}" type="presOf" srcId="{E46BB45A-E1F3-486D-BAAD-90B1AFE313BE}" destId="{66334E32-385F-4873-8F9C-570AEE053356}" srcOrd="0" destOrd="0" presId="urn:microsoft.com/office/officeart/2005/8/layout/hProcess6"/>
    <dgm:cxn modelId="{A077676F-0E60-475A-A6A6-732CBAB8B2CE}" type="presOf" srcId="{E46BB45A-E1F3-486D-BAAD-90B1AFE313BE}" destId="{3353A2C2-645F-4B6F-97CA-EB260AB13A9E}" srcOrd="1" destOrd="0" presId="urn:microsoft.com/office/officeart/2005/8/layout/hProcess6"/>
    <dgm:cxn modelId="{94BC1D0E-044D-4B80-A11C-29D1D04611D7}" type="presOf" srcId="{A3CEFB3C-4182-4150-A876-C6038E230B5B}" destId="{CEB46880-859E-4EA5-BDE4-D892074BD041}" srcOrd="0" destOrd="0" presId="urn:microsoft.com/office/officeart/2005/8/layout/hProcess6"/>
    <dgm:cxn modelId="{6B791FF8-FF6C-42B5-A0BF-A88E46167BDA}" type="presOf" srcId="{78B33F5F-CAA2-430E-A5A3-2F40903AAE65}" destId="{F05B2C34-DEA5-430C-AB57-1E201D78F41F}" srcOrd="0" destOrd="0" presId="urn:microsoft.com/office/officeart/2005/8/layout/hProcess6"/>
    <dgm:cxn modelId="{44E0A782-B22D-41EB-88C0-709CAB43ACC6}" type="presParOf" srcId="{36B54498-95F5-412D-9E50-CA386A06CB49}" destId="{416676B4-E81D-4A2D-857D-3EB92B3DFF20}" srcOrd="0" destOrd="0" presId="urn:microsoft.com/office/officeart/2005/8/layout/hProcess6"/>
    <dgm:cxn modelId="{3496F9DC-F81F-4BB1-83D7-97A32675CFE0}" type="presParOf" srcId="{416676B4-E81D-4A2D-857D-3EB92B3DFF20}" destId="{BC6C4444-9D4F-4CCF-BE95-C711ED2637BD}" srcOrd="0" destOrd="0" presId="urn:microsoft.com/office/officeart/2005/8/layout/hProcess6"/>
    <dgm:cxn modelId="{0DF39726-0B2D-461B-9D33-17F7987BD231}" type="presParOf" srcId="{416676B4-E81D-4A2D-857D-3EB92B3DFF20}" destId="{875D7A12-5A2E-40F0-8DF8-12E89AB15B54}" srcOrd="1" destOrd="0" presId="urn:microsoft.com/office/officeart/2005/8/layout/hProcess6"/>
    <dgm:cxn modelId="{118A9507-05CE-41B7-A8FB-B2E90CFC7615}" type="presParOf" srcId="{416676B4-E81D-4A2D-857D-3EB92B3DFF20}" destId="{6544C7AA-94ED-4A33-B049-96ADF54ED57C}" srcOrd="2" destOrd="0" presId="urn:microsoft.com/office/officeart/2005/8/layout/hProcess6"/>
    <dgm:cxn modelId="{978E82E6-FC60-44DD-81FA-C97609207074}" type="presParOf" srcId="{416676B4-E81D-4A2D-857D-3EB92B3DFF20}" destId="{CEB46880-859E-4EA5-BDE4-D892074BD041}" srcOrd="3" destOrd="0" presId="urn:microsoft.com/office/officeart/2005/8/layout/hProcess6"/>
    <dgm:cxn modelId="{8557DFA1-80F4-4CFD-9D71-149208E69F0F}" type="presParOf" srcId="{36B54498-95F5-412D-9E50-CA386A06CB49}" destId="{BA33151A-62C7-4CC6-ABD1-31B1A57E309E}" srcOrd="1" destOrd="0" presId="urn:microsoft.com/office/officeart/2005/8/layout/hProcess6"/>
    <dgm:cxn modelId="{D1CA2FEF-AB7E-430E-9329-E284ED58EC6C}" type="presParOf" srcId="{36B54498-95F5-412D-9E50-CA386A06CB49}" destId="{445ADB12-6C8E-42EE-ADD6-2A702A80B588}" srcOrd="2" destOrd="0" presId="urn:microsoft.com/office/officeart/2005/8/layout/hProcess6"/>
    <dgm:cxn modelId="{CC1C19B2-3293-4B70-9EB6-37A32489F8D7}" type="presParOf" srcId="{445ADB12-6C8E-42EE-ADD6-2A702A80B588}" destId="{73870A76-9A9A-49BB-94E2-A1AF71ED3F48}" srcOrd="0" destOrd="0" presId="urn:microsoft.com/office/officeart/2005/8/layout/hProcess6"/>
    <dgm:cxn modelId="{1AF27595-4410-46F4-8681-356B29E8EE81}" type="presParOf" srcId="{445ADB12-6C8E-42EE-ADD6-2A702A80B588}" destId="{66334E32-385F-4873-8F9C-570AEE053356}" srcOrd="1" destOrd="0" presId="urn:microsoft.com/office/officeart/2005/8/layout/hProcess6"/>
    <dgm:cxn modelId="{3B709143-50BA-43BF-B66F-BDEC7602FE00}" type="presParOf" srcId="{445ADB12-6C8E-42EE-ADD6-2A702A80B588}" destId="{3353A2C2-645F-4B6F-97CA-EB260AB13A9E}" srcOrd="2" destOrd="0" presId="urn:microsoft.com/office/officeart/2005/8/layout/hProcess6"/>
    <dgm:cxn modelId="{57398F1B-5F0E-4D5E-8AE7-EE65E4343F4E}" type="presParOf" srcId="{445ADB12-6C8E-42EE-ADD6-2A702A80B588}" destId="{F05B2C34-DEA5-430C-AB57-1E201D78F41F}" srcOrd="3" destOrd="0" presId="urn:microsoft.com/office/officeart/2005/8/layout/hProcess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ED9AF1-4F00-43E1-B50D-24893858BDDF}">
      <dsp:nvSpPr>
        <dsp:cNvPr id="0" name=""/>
        <dsp:cNvSpPr/>
      </dsp:nvSpPr>
      <dsp:spPr>
        <a:xfrm rot="16200000">
          <a:off x="1157" y="2231"/>
          <a:ext cx="2504777" cy="251013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Of the poorest 86 districts 24 are Reservations.</a:t>
          </a:r>
          <a:endParaRPr lang="en-US" sz="2000" kern="1200" dirty="0"/>
        </a:p>
      </dsp:txBody>
      <dsp:txXfrm rot="16200000">
        <a:off x="1157" y="2231"/>
        <a:ext cx="2504777" cy="2510137"/>
      </dsp:txXfrm>
    </dsp:sp>
    <dsp:sp modelId="{3CDC9898-EB52-4003-93C3-3F3E4DCC7379}">
      <dsp:nvSpPr>
        <dsp:cNvPr id="0" name=""/>
        <dsp:cNvSpPr/>
      </dsp:nvSpPr>
      <dsp:spPr>
        <a:xfrm rot="5400000">
          <a:off x="6638065" y="4911"/>
          <a:ext cx="2504777" cy="250477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Where is their Representation?</a:t>
          </a:r>
          <a:endParaRPr lang="en-US" sz="2000" kern="1200" dirty="0"/>
        </a:p>
      </dsp:txBody>
      <dsp:txXfrm rot="5400000">
        <a:off x="6638065" y="4911"/>
        <a:ext cx="2504777" cy="250477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5D7A12-5A2E-40F0-8DF8-12E89AB15B54}">
      <dsp:nvSpPr>
        <dsp:cNvPr id="0" name=""/>
        <dsp:cNvSpPr/>
      </dsp:nvSpPr>
      <dsp:spPr>
        <a:xfrm>
          <a:off x="1496615" y="0"/>
          <a:ext cx="2963875" cy="2590800"/>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lvl="0" algn="ctr" defTabSz="533400">
            <a:lnSpc>
              <a:spcPct val="90000"/>
            </a:lnSpc>
            <a:spcBef>
              <a:spcPct val="0"/>
            </a:spcBef>
            <a:spcAft>
              <a:spcPct val="35000"/>
            </a:spcAft>
          </a:pPr>
          <a:r>
            <a:rPr lang="en-US" sz="1200" b="0" kern="1200" dirty="0" smtClean="0">
              <a:latin typeface="Bookman Old Style" pitchFamily="18" charset="0"/>
            </a:rPr>
            <a:t>2.4 Billion Annual Budget (FY 08)</a:t>
          </a:r>
          <a:endParaRPr lang="en-US" sz="1200" b="0" kern="1200" dirty="0">
            <a:latin typeface="Bookman Old Style" pitchFamily="18" charset="0"/>
          </a:endParaRPr>
        </a:p>
      </dsp:txBody>
      <dsp:txXfrm>
        <a:off x="2237584" y="0"/>
        <a:ext cx="2222906" cy="2590800"/>
      </dsp:txXfrm>
    </dsp:sp>
    <dsp:sp modelId="{CEB46880-859E-4EA5-BDE4-D892074BD041}">
      <dsp:nvSpPr>
        <dsp:cNvPr id="0" name=""/>
        <dsp:cNvSpPr/>
      </dsp:nvSpPr>
      <dsp:spPr>
        <a:xfrm>
          <a:off x="755646" y="554431"/>
          <a:ext cx="1481937" cy="14819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n-US" sz="4700" kern="1200" dirty="0" smtClean="0"/>
            <a:t>BIA</a:t>
          </a:r>
          <a:endParaRPr lang="en-US" sz="4700" kern="1200" dirty="0"/>
        </a:p>
      </dsp:txBody>
      <dsp:txXfrm>
        <a:off x="755646" y="554431"/>
        <a:ext cx="1481937" cy="1481937"/>
      </dsp:txXfrm>
    </dsp:sp>
    <dsp:sp modelId="{66334E32-385F-4873-8F9C-570AEE053356}">
      <dsp:nvSpPr>
        <dsp:cNvPr id="0" name=""/>
        <dsp:cNvSpPr/>
      </dsp:nvSpPr>
      <dsp:spPr>
        <a:xfrm>
          <a:off x="5424478" y="0"/>
          <a:ext cx="2963875" cy="2590800"/>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lvl="0" algn="ctr" defTabSz="533400">
            <a:lnSpc>
              <a:spcPct val="90000"/>
            </a:lnSpc>
            <a:spcBef>
              <a:spcPct val="0"/>
            </a:spcBef>
            <a:spcAft>
              <a:spcPct val="35000"/>
            </a:spcAft>
          </a:pPr>
          <a:r>
            <a:rPr lang="en-US" sz="1200" kern="1200" dirty="0" smtClean="0">
              <a:latin typeface="Bookman Old Style" pitchFamily="18" charset="0"/>
            </a:rPr>
            <a:t>2.3 Billion annual Budget (FY 08)</a:t>
          </a:r>
          <a:endParaRPr lang="en-US" sz="1500" kern="1200" dirty="0"/>
        </a:p>
      </dsp:txBody>
      <dsp:txXfrm>
        <a:off x="6165447" y="0"/>
        <a:ext cx="2222906" cy="2590800"/>
      </dsp:txXfrm>
    </dsp:sp>
    <dsp:sp modelId="{F05B2C34-DEA5-430C-AB57-1E201D78F41F}">
      <dsp:nvSpPr>
        <dsp:cNvPr id="0" name=""/>
        <dsp:cNvSpPr/>
      </dsp:nvSpPr>
      <dsp:spPr>
        <a:xfrm>
          <a:off x="4683509" y="554431"/>
          <a:ext cx="1481937" cy="14819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n-US" sz="4700" kern="1200" dirty="0" smtClean="0"/>
            <a:t>FDA</a:t>
          </a:r>
          <a:endParaRPr lang="en-US" sz="4700" kern="1200" dirty="0"/>
        </a:p>
      </dsp:txBody>
      <dsp:txXfrm>
        <a:off x="4683509" y="554431"/>
        <a:ext cx="1481937" cy="1481937"/>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C645AC7F-784C-41D1-A832-39466F60DFA4}" type="datetimeFigureOut">
              <a:rPr lang="en-US" smtClean="0"/>
              <a:pPr/>
              <a:t>12/2/2009</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428F6345-C5B0-4B63-8719-056E2825DFF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C8E39B5F-5826-4AE8-AA13-4C5123A9C41B}" type="datetimeFigureOut">
              <a:rPr lang="en-US" smtClean="0"/>
              <a:pPr/>
              <a:t>12/2/2009</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2BD1D91B-5218-49F0-8128-EDD241FDA8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US" dirty="0" smtClean="0"/>
              <a:t>Buffalo County, South Dakota has the distinction of being the poorest county in the United States. The Crow Creek Indian Reservation inhabited by the Crow Creek Sioux Tribe makes up the majority of Buffalo County. The racial makeup of the county is 81.59% Native American. Living conditions here are comparable to those in Third World countries.</a:t>
            </a:r>
            <a:br>
              <a:rPr lang="en-US" dirty="0" smtClean="0"/>
            </a:br>
            <a:r>
              <a:rPr lang="en-US" dirty="0" smtClean="0"/>
              <a:t/>
            </a:r>
            <a:br>
              <a:rPr lang="en-US" dirty="0" smtClean="0"/>
            </a:br>
            <a:r>
              <a:rPr lang="en-US" dirty="0" smtClean="0"/>
              <a:t>Second ranked Shannon County, South Dakota, which held the distinction of being the poorest county in the US for most of the last twenty years, is entirely within Pine Ridge Reservation. Shannon County has the highest percentage of Native American population and the lowest percentage White population of any county in the United States. The racial makeup of the county is 94.20% Native American.</a:t>
            </a:r>
            <a:br>
              <a:rPr lang="en-US" dirty="0" smtClean="0"/>
            </a:br>
            <a:r>
              <a:rPr lang="en-US" dirty="0" smtClean="0"/>
              <a:t/>
            </a:r>
            <a:br>
              <a:rPr lang="en-US" dirty="0" smtClean="0"/>
            </a:br>
            <a:r>
              <a:rPr lang="en-US" dirty="0" smtClean="0"/>
              <a:t>The third poorest county in the USA, Ziebach, South Dakota, lies mostly within the Cheyenne River Indian Reservation. The balance of the county is within the Standing Rock Indian Reservation. It is one of five South Dakota counties that lie entirely within Indian reservations. (The others are Corson, Dewey, Shannon, and Todd.) The </a:t>
            </a:r>
            <a:r>
              <a:rPr lang="en-US" dirty="0" err="1" smtClean="0"/>
              <a:t>unnemployment</a:t>
            </a:r>
            <a:r>
              <a:rPr lang="en-US" dirty="0" smtClean="0"/>
              <a:t> rate there is 70%. Many homes lack indoor plumbing, heating systems, and electricity. Many more families don't have adequate food and clothing. The racial makeup of this county is 72.29% Native American.</a:t>
            </a:r>
            <a:br>
              <a:rPr lang="en-US" dirty="0" smtClean="0"/>
            </a:br>
            <a:r>
              <a:rPr lang="en-US" dirty="0" smtClean="0"/>
              <a:t/>
            </a:r>
            <a:br>
              <a:rPr lang="en-US" dirty="0" smtClean="0"/>
            </a:br>
            <a:r>
              <a:rPr lang="en-US" dirty="0" smtClean="0"/>
              <a:t>Fifth ranked Todd County, South Dakota is all within the Rosebud Sioux Reservation. The racial makeup of the county is 85.60% Native American.</a:t>
            </a:r>
            <a:br>
              <a:rPr lang="en-US" dirty="0" smtClean="0"/>
            </a:br>
            <a:r>
              <a:rPr lang="en-US" dirty="0" smtClean="0"/>
              <a:t/>
            </a:r>
            <a:br>
              <a:rPr lang="en-US" dirty="0" smtClean="0"/>
            </a:br>
            <a:r>
              <a:rPr lang="en-US" dirty="0" smtClean="0"/>
              <a:t>Sioux County, North Dakota, is the sixth poorest county in the US, and lies entirely within the Standing Rock Indian Reservation, forming the northernmost 30 percent of the reservation. (The balance of the reservation is in South Dakota.) It is the only county in North Dakota that is entirely within an Indian reservation. The racial makeup of the county is 84.59% Native American.</a:t>
            </a:r>
            <a:br>
              <a:rPr lang="en-US" dirty="0" smtClean="0"/>
            </a:br>
            <a:r>
              <a:rPr lang="en-US" dirty="0" smtClean="0"/>
              <a:t/>
            </a:r>
            <a:br>
              <a:rPr lang="en-US" dirty="0" smtClean="0"/>
            </a:br>
            <a:r>
              <a:rPr lang="en-US" dirty="0" smtClean="0"/>
              <a:t>Corson County, South Dakota, ranks seventh. The entire county lies within the Standing Rock Indian Reservation. The racial makeup of the county is 60.80% Native American.</a:t>
            </a:r>
            <a:br>
              <a:rPr lang="en-US" dirty="0" smtClean="0"/>
            </a:br>
            <a:r>
              <a:rPr lang="en-US" dirty="0" smtClean="0"/>
              <a:t/>
            </a:r>
            <a:br>
              <a:rPr lang="en-US" dirty="0" smtClean="0"/>
            </a:br>
            <a:r>
              <a:rPr lang="en-US" dirty="0" smtClean="0"/>
              <a:t>Wade Hampton, Alaska is the eighth poorest county in the United States. The racial makeup of this county is 92.53% Alaskan Native. Most people here live at least partly off subsistence hunting and fishing.</a:t>
            </a:r>
            <a:br>
              <a:rPr lang="en-US" dirty="0" smtClean="0"/>
            </a:br>
            <a:r>
              <a:rPr lang="en-US" dirty="0" smtClean="0"/>
              <a:t/>
            </a:r>
            <a:br>
              <a:rPr lang="en-US" dirty="0" smtClean="0"/>
            </a:br>
            <a:r>
              <a:rPr lang="en-US" dirty="0" smtClean="0"/>
              <a:t>Ranking tenth, Apache County, Arizona contains parts of the Navajo Indian Reservation, and all of the Fort Apache Indian Reservation. The racial makeup of the county is 76.88% Native American. The poorest counties in Arizona, New Mexico, and Utah all fall within the Navajo Nation, the largest reservation in the USA. Apache County is the poorest county in Arizona. Apache County is one of only 38 county-level census divisions of the United States where the most spoken language is not English and one of only 3 where it is neither English or Spanish. 58.32% of the population speak Navajo at home.</a:t>
            </a:r>
            <a:br>
              <a:rPr lang="en-US" dirty="0" smtClean="0"/>
            </a:br>
            <a:r>
              <a:rPr lang="en-US" dirty="0" smtClean="0"/>
              <a:t/>
            </a:r>
            <a:br>
              <a:rPr lang="en-US" dirty="0" smtClean="0"/>
            </a:br>
            <a:r>
              <a:rPr lang="en-US" dirty="0" smtClean="0"/>
              <a:t>Dewey County, South Dakota is the 11th poorest county in the US. Almost the entire county lies in the Cheyenne River Indian Reservation. The balance of the county, along its extreme northern county line, lies in the Standing Rock Indian Reservation. The racial makeup of the county is 74.16% Native American.</a:t>
            </a:r>
            <a:br>
              <a:rPr lang="en-US" dirty="0" smtClean="0"/>
            </a:br>
            <a:r>
              <a:rPr lang="en-US" dirty="0" smtClean="0"/>
              <a:t/>
            </a:r>
            <a:br>
              <a:rPr lang="en-US" dirty="0" smtClean="0"/>
            </a:br>
            <a:r>
              <a:rPr lang="en-US" dirty="0" smtClean="0"/>
              <a:t>McKinley County, New Mexico is the 20th poorest county in the US. The racial makeup of the county is 74.72% Native American. McKinley County is one of only 38 county-level census divisions of the United States where the most spoken language is not English and one of only 3 where it is neither English nor Spanish. 45.75% of the population speak Navajo at home.</a:t>
            </a:r>
            <a:br>
              <a:rPr lang="en-US" dirty="0" smtClean="0"/>
            </a:br>
            <a:r>
              <a:rPr lang="en-US" dirty="0" smtClean="0"/>
              <a:t/>
            </a:r>
            <a:br>
              <a:rPr lang="en-US" dirty="0" smtClean="0"/>
            </a:br>
            <a:r>
              <a:rPr lang="en-US" dirty="0" smtClean="0"/>
              <a:t>Jackson County, South Dakota ranked as the 23rd poorest county. About 57 percent of its land, the portion south of the White River, is on the Pine Ridge Indian Reservation. 47.85% of this county is Native American.</a:t>
            </a:r>
            <a:br>
              <a:rPr lang="en-US" dirty="0" smtClean="0"/>
            </a:br>
            <a:r>
              <a:rPr lang="en-US" dirty="0" smtClean="0"/>
              <a:t/>
            </a:r>
            <a:br>
              <a:rPr lang="en-US" dirty="0" smtClean="0"/>
            </a:br>
            <a:r>
              <a:rPr lang="en-US" dirty="0" smtClean="0"/>
              <a:t>Bennett County, South Dakota ranked 25th poorest. Bennett County, was once part of the Pine Ridge Indian Reservation. 52.07% of the people here are Native American and 6.38% are from two or more races.</a:t>
            </a:r>
            <a:br>
              <a:rPr lang="en-US" dirty="0" smtClean="0"/>
            </a:br>
            <a:r>
              <a:rPr lang="en-US" dirty="0" smtClean="0"/>
              <a:t/>
            </a:r>
            <a:br>
              <a:rPr lang="en-US" dirty="0" smtClean="0"/>
            </a:br>
            <a:r>
              <a:rPr lang="en-US" dirty="0" smtClean="0"/>
              <a:t>San Juan County, Utah ranked 29th. It is the largest county in Utah. 55.69% of the population is Native American.</a:t>
            </a:r>
            <a:br>
              <a:rPr lang="en-US" dirty="0" smtClean="0"/>
            </a:br>
            <a:r>
              <a:rPr lang="en-US" dirty="0" smtClean="0"/>
              <a:t/>
            </a:r>
            <a:br>
              <a:rPr lang="en-US" dirty="0" smtClean="0"/>
            </a:br>
            <a:r>
              <a:rPr lang="en-US" dirty="0" smtClean="0"/>
              <a:t>Mellette County, South Dakota, ranking 32, has a population that is 52.42% Native American.</a:t>
            </a:r>
            <a:br>
              <a:rPr lang="en-US" dirty="0" smtClean="0"/>
            </a:br>
            <a:r>
              <a:rPr lang="en-US" dirty="0" smtClean="0"/>
              <a:t/>
            </a:r>
            <a:br>
              <a:rPr lang="en-US" dirty="0" smtClean="0"/>
            </a:br>
            <a:r>
              <a:rPr lang="en-US" dirty="0" smtClean="0"/>
              <a:t>Menominee County, Wisconsin, ranked 38th, was created on July 3, 1959 in anticipation of the termination of the Menominee Indian Reservation in 1961. The reservation was recreated in 1973, and is now co-extensive with the county and with the town of Menominee. 87.26% of Menominee County's population consists of Menominee Indians.</a:t>
            </a:r>
            <a:br>
              <a:rPr lang="en-US" dirty="0" smtClean="0"/>
            </a:br>
            <a:r>
              <a:rPr lang="en-US" dirty="0" smtClean="0"/>
              <a:t/>
            </a:r>
            <a:br>
              <a:rPr lang="en-US" dirty="0" smtClean="0"/>
            </a:br>
            <a:r>
              <a:rPr lang="en-US" dirty="0" smtClean="0"/>
              <a:t>Big Horn County, Montana, ranking 48th, is home to the Crow and Cheyenne Indians. Most of the county's land area is comprised of Indian reservations: The Crow Indian Reservation covers 64.2 percent of its area, while the Northern Cheyenne Indian Reservation covers another 6.37 percent. 59.66% of the population in this county is Native American. This is the county where Custer took his last stand and met his demise in the last big battle of the Indian Wars.</a:t>
            </a:r>
            <a:br>
              <a:rPr lang="en-US" dirty="0" smtClean="0"/>
            </a:br>
            <a:r>
              <a:rPr lang="en-US" dirty="0" smtClean="0"/>
              <a:t/>
            </a:r>
            <a:br>
              <a:rPr lang="en-US" dirty="0" smtClean="0"/>
            </a:br>
            <a:r>
              <a:rPr lang="en-US" dirty="0" smtClean="0"/>
              <a:t>Rolette County, North Dakota ranked #53. 73.01% of the county population is Native American. </a:t>
            </a:r>
            <a:r>
              <a:rPr lang="en-US" dirty="0" err="1" smtClean="0"/>
              <a:t>Belcourt</a:t>
            </a:r>
            <a:r>
              <a:rPr lang="en-US" dirty="0" smtClean="0"/>
              <a:t>, the largest city in the county, is operated by the Turtle Mountain Band of Chippewa Indians.</a:t>
            </a:r>
            <a:br>
              <a:rPr lang="en-US" dirty="0" smtClean="0"/>
            </a:br>
            <a:r>
              <a:rPr lang="en-US" dirty="0" smtClean="0"/>
              <a:t/>
            </a:r>
            <a:br>
              <a:rPr lang="en-US" dirty="0" smtClean="0"/>
            </a:br>
            <a:r>
              <a:rPr lang="en-US" dirty="0" smtClean="0"/>
              <a:t>Thurston County, Nebraska ranked #58. The Winnebago Tribe of Nebraska (Ho-Chunk) and the Omaha Tribe of Nebraska have reservations in Thurston County. Together, these two reservations comprise the entire land area of the county. 52.03% of the population is Native American.</a:t>
            </a:r>
            <a:br>
              <a:rPr lang="en-US" dirty="0" smtClean="0"/>
            </a:br>
            <a:r>
              <a:rPr lang="en-US" dirty="0" smtClean="0"/>
              <a:t/>
            </a:r>
            <a:br>
              <a:rPr lang="en-US" dirty="0" smtClean="0"/>
            </a:br>
            <a:r>
              <a:rPr lang="en-US" dirty="0" smtClean="0"/>
              <a:t>Adair County, Oklahoma, ranked #64, was named after the Adair family of the Cherokee tribe. This county is 42.49% Native American. </a:t>
            </a:r>
            <a:br>
              <a:rPr lang="en-US" dirty="0" smtClean="0"/>
            </a:br>
            <a:r>
              <a:rPr lang="en-US" dirty="0" smtClean="0"/>
              <a:t/>
            </a:r>
            <a:br>
              <a:rPr lang="en-US" dirty="0" smtClean="0"/>
            </a:br>
            <a:r>
              <a:rPr lang="en-US" dirty="0" smtClean="0"/>
              <a:t>Roosevelt County, Montana ranks #71. Over 74 percent of the county's land area lies within the Fort Peck Indian Reservation. 55.75% of the population is Native American.</a:t>
            </a:r>
            <a:br>
              <a:rPr lang="en-US" dirty="0" smtClean="0"/>
            </a:br>
            <a:r>
              <a:rPr lang="en-US" dirty="0" smtClean="0"/>
              <a:t/>
            </a:r>
            <a:br>
              <a:rPr lang="en-US" dirty="0" smtClean="0"/>
            </a:br>
            <a:r>
              <a:rPr lang="en-US" dirty="0" smtClean="0"/>
              <a:t>Benson County, North Dakota is 48.05% native </a:t>
            </a:r>
            <a:r>
              <a:rPr lang="en-US" dirty="0" err="1" smtClean="0"/>
              <a:t>american</a:t>
            </a:r>
            <a:r>
              <a:rPr lang="en-US" dirty="0" smtClean="0"/>
              <a:t>. It ranked #81. </a:t>
            </a:r>
            <a:r>
              <a:rPr lang="en-US" dirty="0" err="1" smtClean="0"/>
              <a:t>Sullys</a:t>
            </a:r>
            <a:r>
              <a:rPr lang="en-US" dirty="0" smtClean="0"/>
              <a:t> Hill National Game Preserve and much of the Spirit Lake Indian Reservation are located within the county.</a:t>
            </a:r>
            <a:br>
              <a:rPr lang="en-US" dirty="0" smtClean="0"/>
            </a:br>
            <a:r>
              <a:rPr lang="en-US" dirty="0" smtClean="0"/>
              <a:t/>
            </a:r>
            <a:br>
              <a:rPr lang="en-US" dirty="0" smtClean="0"/>
            </a:br>
            <a:r>
              <a:rPr lang="en-US" dirty="0" smtClean="0"/>
              <a:t>Glacier County, Montana, #84, is home to the Blackfeet Nation. The Blackfeet once controlled the land that is now Glacier National Park. About 70.85 percent of the county's land area lies within the Blackfeet Indian Reservation. Another 20.58 percent lies within Glacier National Park at the county's extreme west. The balance of the county, the extreme eastern section, is centered around its largest city, Cut Bank. 61.80% of this county is Native American.</a:t>
            </a:r>
            <a:br>
              <a:rPr lang="en-US" dirty="0" smtClean="0"/>
            </a:br>
            <a:r>
              <a:rPr lang="en-US" dirty="0" smtClean="0"/>
              <a:t/>
            </a:r>
            <a:br>
              <a:rPr lang="en-US" dirty="0" smtClean="0"/>
            </a:br>
            <a:r>
              <a:rPr lang="en-US" dirty="0" smtClean="0"/>
              <a:t>Navajo County, Arizona, #85, contains parts of the Hopi Indian reservation, the Navajo Indian Reservation and Fort Apache Indian Reservation. 47.74% of the population is Native American.</a:t>
            </a:r>
            <a:br>
              <a:rPr lang="en-US" dirty="0" smtClean="0"/>
            </a:br>
            <a:r>
              <a:rPr lang="en-US" dirty="0" smtClean="0"/>
              <a:t/>
            </a:r>
            <a:br>
              <a:rPr lang="en-US" dirty="0" smtClean="0"/>
            </a:br>
            <a:r>
              <a:rPr lang="en-US" dirty="0" smtClean="0"/>
              <a:t>Cibola County, New Mexico, #86, is 40.32% Native American. </a:t>
            </a:r>
            <a:br>
              <a:rPr lang="en-US" dirty="0" smtClean="0"/>
            </a:br>
            <a:endParaRPr lang="en-US" dirty="0" smtClean="0"/>
          </a:p>
          <a:p>
            <a:r>
              <a:rPr lang="en-US" dirty="0" smtClean="0"/>
              <a:t>From &lt;http://www.aaanativearts.com/printout1459.html&gt;</a:t>
            </a:r>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Jack Abramoff</a:t>
            </a:r>
            <a:r>
              <a:rPr lang="en-US" baseline="0" dirty="0" smtClean="0"/>
              <a:t> scandal from &lt;http://en.wikipedia.org/wiki/Jack_Abramoff_Indian_lobbying_scandal&gt; and &lt;http://en.wikipedia.org/wiki/Jack_Abramoff#Tribal_lobbying&gt;</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BD1D91B-5218-49F0-8128-EDD241FDA8A1}"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Tom Delay information from &lt;http://en.wikipedia.org/wiki/Tom_DeLay&gt;</a:t>
            </a:r>
          </a:p>
          <a:p>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Slade Gorton indicates their condition</a:t>
            </a:r>
            <a:r>
              <a:rPr lang="en-US" baseline="0" dirty="0" smtClean="0"/>
              <a:t> is substantial and </a:t>
            </a:r>
            <a:endParaRPr lang="en-US" dirty="0" smtClean="0"/>
          </a:p>
          <a:p>
            <a:endParaRPr lang="en-US" dirty="0" smtClean="0"/>
          </a:p>
          <a:p>
            <a:r>
              <a:rPr lang="en-US" dirty="0" smtClean="0"/>
              <a:t>Slade</a:t>
            </a:r>
            <a:r>
              <a:rPr lang="en-US" baseline="0" dirty="0" smtClean="0"/>
              <a:t> </a:t>
            </a:r>
            <a:r>
              <a:rPr lang="en-US" baseline="0" dirty="0" smtClean="0"/>
              <a:t>Gordon information from &lt;http://www.nytimes.com/1997/08/27/us/senate-measures-would-deal-blow-to-indian-rights.html&gt; and American Indian Equal Justice Act from &lt;http://lenapelady.tripod.com/termination5.html&gt;</a:t>
            </a:r>
          </a:p>
          <a:p>
            <a:endParaRPr lang="en-US" baseline="0" dirty="0" smtClean="0"/>
          </a:p>
          <a:p>
            <a:r>
              <a:rPr lang="en-US" baseline="0" dirty="0" smtClean="0"/>
              <a:t>Statement of leave by Carl Levin&lt;http://levin.senate.gov/newsroom/release.cfm?id=211463&gt;</a:t>
            </a:r>
          </a:p>
          <a:p>
            <a:endParaRPr lang="en-US" baseline="0" dirty="0" smtClean="0"/>
          </a:p>
          <a:p>
            <a:r>
              <a:rPr lang="en-US" sz="1200" kern="1200" baseline="0" dirty="0" smtClean="0">
                <a:solidFill>
                  <a:schemeClr val="tx1"/>
                </a:solidFill>
                <a:latin typeface="+mn-lt"/>
                <a:ea typeface="+mn-ea"/>
                <a:cs typeface="+mn-cs"/>
              </a:rPr>
              <a:t>Any action which has the aim or effect of dispossessing</a:t>
            </a:r>
          </a:p>
          <a:p>
            <a:r>
              <a:rPr lang="en-US" sz="1200" kern="1200" baseline="0" dirty="0" smtClean="0">
                <a:solidFill>
                  <a:schemeClr val="tx1"/>
                </a:solidFill>
                <a:latin typeface="+mn-lt"/>
                <a:ea typeface="+mn-ea"/>
                <a:cs typeface="+mn-cs"/>
              </a:rPr>
              <a:t>them of their lands, territories or resources;</a:t>
            </a:r>
          </a:p>
          <a:p>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Article 18</a:t>
            </a:r>
          </a:p>
          <a:p>
            <a:r>
              <a:rPr lang="en-US" sz="1200" kern="1200" baseline="0" dirty="0" smtClean="0">
                <a:solidFill>
                  <a:schemeClr val="tx1"/>
                </a:solidFill>
                <a:latin typeface="+mn-lt"/>
                <a:ea typeface="+mn-ea"/>
                <a:cs typeface="+mn-cs"/>
              </a:rPr>
              <a:t>Indigenous peoples have the right to participate in decision-making</a:t>
            </a:r>
          </a:p>
          <a:p>
            <a:r>
              <a:rPr lang="en-US" sz="1200" kern="1200" baseline="0" dirty="0" smtClean="0">
                <a:solidFill>
                  <a:schemeClr val="tx1"/>
                </a:solidFill>
                <a:latin typeface="+mn-lt"/>
                <a:ea typeface="+mn-ea"/>
                <a:cs typeface="+mn-cs"/>
              </a:rPr>
              <a:t>in matters which would affect their rights, through representatives</a:t>
            </a:r>
          </a:p>
          <a:p>
            <a:r>
              <a:rPr lang="en-US" sz="1200" kern="1200" baseline="0" dirty="0" smtClean="0">
                <a:solidFill>
                  <a:schemeClr val="tx1"/>
                </a:solidFill>
                <a:latin typeface="+mn-lt"/>
                <a:ea typeface="+mn-ea"/>
                <a:cs typeface="+mn-cs"/>
              </a:rPr>
              <a:t>chosen by themselves in accordance with their own procedures,</a:t>
            </a:r>
          </a:p>
          <a:p>
            <a:r>
              <a:rPr lang="en-US" sz="1200" kern="1200" baseline="0" dirty="0" smtClean="0">
                <a:solidFill>
                  <a:schemeClr val="tx1"/>
                </a:solidFill>
                <a:latin typeface="+mn-lt"/>
                <a:ea typeface="+mn-ea"/>
                <a:cs typeface="+mn-cs"/>
              </a:rPr>
              <a:t>as well as to maintain and develop their own indigenous </a:t>
            </a:r>
            <a:r>
              <a:rPr lang="en-US" sz="1200" kern="1200" baseline="0" dirty="0" err="1" smtClean="0">
                <a:solidFill>
                  <a:schemeClr val="tx1"/>
                </a:solidFill>
                <a:latin typeface="+mn-lt"/>
                <a:ea typeface="+mn-ea"/>
                <a:cs typeface="+mn-cs"/>
              </a:rPr>
              <a:t>decisionmaking</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institutions.</a:t>
            </a:r>
          </a:p>
          <a:p>
            <a:endParaRPr lang="en-US"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Article 19</a:t>
            </a:r>
          </a:p>
          <a:p>
            <a:r>
              <a:rPr lang="en-US" sz="1200" kern="1200" baseline="0" dirty="0" smtClean="0">
                <a:solidFill>
                  <a:schemeClr val="tx1"/>
                </a:solidFill>
                <a:latin typeface="+mn-lt"/>
                <a:ea typeface="+mn-ea"/>
                <a:cs typeface="+mn-cs"/>
              </a:rPr>
              <a:t>States shall consult and cooperate in good faith with the indigenous</a:t>
            </a:r>
          </a:p>
          <a:p>
            <a:r>
              <a:rPr lang="en-US" sz="1200" kern="1200" baseline="0" dirty="0" smtClean="0">
                <a:solidFill>
                  <a:schemeClr val="tx1"/>
                </a:solidFill>
                <a:latin typeface="+mn-lt"/>
                <a:ea typeface="+mn-ea"/>
                <a:cs typeface="+mn-cs"/>
              </a:rPr>
              <a:t>peoples concerned through their own representative institutions in</a:t>
            </a:r>
          </a:p>
          <a:p>
            <a:r>
              <a:rPr lang="en-US" sz="1200" kern="1200" baseline="0" dirty="0" smtClean="0">
                <a:solidFill>
                  <a:schemeClr val="tx1"/>
                </a:solidFill>
                <a:latin typeface="+mn-lt"/>
                <a:ea typeface="+mn-ea"/>
                <a:cs typeface="+mn-cs"/>
              </a:rPr>
              <a:t>order to obtain their free, prior and informed consent before adopting</a:t>
            </a:r>
          </a:p>
          <a:p>
            <a:r>
              <a:rPr lang="en-US" sz="1200" kern="1200" baseline="0" dirty="0" smtClean="0">
                <a:solidFill>
                  <a:schemeClr val="tx1"/>
                </a:solidFill>
                <a:latin typeface="+mn-lt"/>
                <a:ea typeface="+mn-ea"/>
                <a:cs typeface="+mn-cs"/>
              </a:rPr>
              <a:t>and implementing legislative or administrative measures that</a:t>
            </a:r>
          </a:p>
          <a:p>
            <a:r>
              <a:rPr lang="en-US" sz="1200" kern="1200" baseline="0" dirty="0" smtClean="0">
                <a:solidFill>
                  <a:schemeClr val="tx1"/>
                </a:solidFill>
                <a:latin typeface="+mn-lt"/>
                <a:ea typeface="+mn-ea"/>
                <a:cs typeface="+mn-cs"/>
              </a:rPr>
              <a:t>may affect them.</a:t>
            </a:r>
            <a:endParaRPr lang="en-US" baseline="0" dirty="0" smtClean="0"/>
          </a:p>
        </p:txBody>
      </p:sp>
      <p:sp>
        <p:nvSpPr>
          <p:cNvPr id="4" name="Slide Number Placeholder 3"/>
          <p:cNvSpPr>
            <a:spLocks noGrp="1"/>
          </p:cNvSpPr>
          <p:nvPr>
            <p:ph type="sldNum" sz="quarter" idx="10"/>
          </p:nvPr>
        </p:nvSpPr>
        <p:spPr/>
        <p:txBody>
          <a:bodyPr/>
          <a:lstStyle/>
          <a:p>
            <a:fld id="{2BD1D91B-5218-49F0-8128-EDD241FDA8A1}"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lawsuit's claims are correct, and there's an overwhelming body of evidence that suggests they are, then the federal government has lost, misappropriated or, in some cases, stolen billions of dollars from some of its poorest citizens. </a:t>
            </a:r>
          </a:p>
          <a:p>
            <a:r>
              <a:rPr lang="en-US" b="1" dirty="0" smtClean="0"/>
              <a:t>"The BIA has spent more than 100 years mismanaging, diverting and losing money that belongs to Indians." </a:t>
            </a:r>
          </a:p>
          <a:p>
            <a:r>
              <a:rPr lang="en-US" b="1" dirty="0" smtClean="0"/>
              <a:t>The trust accounts in question -- which hold approximately $450 million at any given time -- aren't filled with government handouts. They contain money that belongs to individual Indians who have earned it from a variety of sources such as oil and gas production, grazing leases, coal production and timber sales on their allotted lands. Revenues from such sources are held in more than 387,000 Individual Indian Money (</a:t>
            </a:r>
            <a:r>
              <a:rPr lang="en-US" b="1" dirty="0" err="1" smtClean="0"/>
              <a:t>IIM</a:t>
            </a:r>
            <a:r>
              <a:rPr lang="en-US" b="1" dirty="0" smtClean="0"/>
              <a:t>) accounts managed -- or according to detractors, "mismanaged" -- by the Bureau of Indian Affairs (BIA). "The BIA has spent more than 100 years mismanaging, diverting and losing money that belongs to Indians," </a:t>
            </a:r>
            <a:r>
              <a:rPr lang="en-US" b="1" dirty="0" err="1" smtClean="0"/>
              <a:t>Echohawk</a:t>
            </a:r>
            <a:r>
              <a:rPr lang="en-US" b="1" dirty="0" smtClean="0"/>
              <a:t> says. "They have no idea how much has been collected from the companies that use our land and are unable to provide even a basic, regular statement to Indian account holders." </a:t>
            </a:r>
          </a:p>
          <a:p>
            <a:endParaRPr lang="en-US" dirty="0" smtClean="0"/>
          </a:p>
          <a:p>
            <a:endParaRPr lang="en-US" dirty="0" smtClean="0"/>
          </a:p>
          <a:p>
            <a:r>
              <a:rPr lang="en-US" dirty="0" smtClean="0"/>
              <a:t>Albion Monitor </a:t>
            </a:r>
            <a:r>
              <a:rPr lang="en-US" i="1" dirty="0" smtClean="0"/>
              <a:t>August 15, 1996 </a:t>
            </a:r>
            <a:r>
              <a:rPr lang="en-US" dirty="0" smtClean="0"/>
              <a:t>(http://www.monitor.net/monitor)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Figures on annual budget from Wikipedia.</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smtClean="0">
                <a:latin typeface="Bookman Old Style" pitchFamily="18" charset="0"/>
              </a:rPr>
              <a:t>Basically what would happen in this suggestive process would be similar organizations the government would not have to take professionals and their agendas into account (for instance the Slate Gordon incident with Indian Affairs in the State of Washington).  Instead Government looks at the Information Technology needs and prorates them.</a:t>
            </a:r>
          </a:p>
          <a:p>
            <a:endParaRPr lang="en-US" dirty="0"/>
          </a:p>
        </p:txBody>
      </p:sp>
      <p:sp>
        <p:nvSpPr>
          <p:cNvPr id="4" name="Slide Number Placeholder 3"/>
          <p:cNvSpPr>
            <a:spLocks noGrp="1"/>
          </p:cNvSpPr>
          <p:nvPr>
            <p:ph type="sldNum" sz="quarter" idx="10"/>
          </p:nvPr>
        </p:nvSpPr>
        <p:spPr/>
        <p:txBody>
          <a:bodyPr/>
          <a:lstStyle/>
          <a:p>
            <a:fld id="{2BD1D91B-5218-49F0-8128-EDD241FDA8A1}"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english.illinois.edu/maps/index.ht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en.wikipedia.org/wiki/Tom_DeLay" TargetMode="External"/><Relationship Id="rId5" Type="http://schemas.openxmlformats.org/officeDocument/2006/relationships/hyperlink" Target="http://en.wikipedia.org/wiki/File:Abramoff_SIAC_20040929_2.jpg" TargetMode="External"/><Relationship Id="rId4" Type="http://schemas.openxmlformats.org/officeDocument/2006/relationships/hyperlink" Target="http://www.hcn.org/issues/189/10029"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doi.gov/photos/salazar/portrait/Salazar_Portrait_hi-res.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en.wikipedia.org/wiki/Grand_Ronde_Community" TargetMode="External"/><Relationship Id="rId13" Type="http://schemas.openxmlformats.org/officeDocument/2006/relationships/hyperlink" Target="http://en.wikipedia.org/wiki/Confederated_Tribes_of_the_Umatilla_Indian_Reservation" TargetMode="External"/><Relationship Id="rId3" Type="http://schemas.openxmlformats.org/officeDocument/2006/relationships/hyperlink" Target="http://en.wikipedia.org/w/index.php?title=Burns_Paiute_Indian_Colony&amp;action=edit&amp;redlink=1" TargetMode="External"/><Relationship Id="rId7" Type="http://schemas.openxmlformats.org/officeDocument/2006/relationships/hyperlink" Target="http://en.wikipedia.org/wiki/Coquille_Reservation" TargetMode="External"/><Relationship Id="rId12" Type="http://schemas.openxmlformats.org/officeDocument/2006/relationships/hyperlink" Target="http://en.wikipedia.org/wiki/Umatilla_Reservation" TargetMode="External"/><Relationship Id="rId17" Type="http://schemas.openxmlformats.org/officeDocument/2006/relationships/hyperlink" Target="http://en.wikipedia.org/w/index.php?title=Fort_McDermitt_Paiute_and_Shoshone_Tribes&amp;action=edit&amp;redlink=1" TargetMode="External"/><Relationship Id="rId2" Type="http://schemas.openxmlformats.org/officeDocument/2006/relationships/notesSlide" Target="../notesSlides/notesSlide10.xml"/><Relationship Id="rId16" Type="http://schemas.openxmlformats.org/officeDocument/2006/relationships/hyperlink" Target="http://en.wikipedia.org/w/index.php?title=Fort_McDermitt_Indian_Reservation&amp;action=edit&amp;redlink=1" TargetMode="External"/><Relationship Id="rId1" Type="http://schemas.openxmlformats.org/officeDocument/2006/relationships/slideLayout" Target="../slideLayouts/slideLayout2.xml"/><Relationship Id="rId6" Type="http://schemas.openxmlformats.org/officeDocument/2006/relationships/hyperlink" Target="http://en.wikipedia.org/wiki/Confederated_Tribes_of_Coos,_Lower_Umpqua_and_Siuslaw_Indians" TargetMode="External"/><Relationship Id="rId11" Type="http://schemas.openxmlformats.org/officeDocument/2006/relationships/hyperlink" Target="http://en.wikipedia.org/wiki/Confederated_Tribes_of_Siletz" TargetMode="External"/><Relationship Id="rId5" Type="http://schemas.openxmlformats.org/officeDocument/2006/relationships/hyperlink" Target="http://en.wikipedia.org/w/index.php?title=Coos,_Lower_Umpqua_and_Siuslaw_Reservation&amp;action=edit&amp;redlink=1" TargetMode="External"/><Relationship Id="rId15" Type="http://schemas.openxmlformats.org/officeDocument/2006/relationships/hyperlink" Target="http://en.wikipedia.org/wiki/Confederated_Tribes_of_Warm_Springs" TargetMode="External"/><Relationship Id="rId10" Type="http://schemas.openxmlformats.org/officeDocument/2006/relationships/hyperlink" Target="http://en.wikipedia.org/wiki/Siletz_Reservation" TargetMode="External"/><Relationship Id="rId4" Type="http://schemas.openxmlformats.org/officeDocument/2006/relationships/hyperlink" Target="http://en.wikipedia.org/wiki/Paiute#Northern_Paiute" TargetMode="External"/><Relationship Id="rId9" Type="http://schemas.openxmlformats.org/officeDocument/2006/relationships/hyperlink" Target="http://en.wikipedia.org/wiki/Confederated_Tribes_of_the_Grand_Ronde_Community_of_Oregon" TargetMode="External"/><Relationship Id="rId14" Type="http://schemas.openxmlformats.org/officeDocument/2006/relationships/hyperlink" Target="http://en.wikipedia.org/wiki/Warm_Springs_Reservation"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lenapelady.tripod.com/termination5.html" TargetMode="External"/><Relationship Id="rId3" Type="http://schemas.openxmlformats.org/officeDocument/2006/relationships/hyperlink" Target="http://www.aaanativearts.com/printout1459.html" TargetMode="External"/><Relationship Id="rId7" Type="http://schemas.openxmlformats.org/officeDocument/2006/relationships/hyperlink" Target="http://www.nytimes.com/1997/08/27/us/senate-measures-would-deal-blow-to-indian-rights.html" TargetMode="External"/><Relationship Id="rId12" Type="http://schemas.openxmlformats.org/officeDocument/2006/relationships/hyperlink" Target="http://www.monitor.net/monitor" TargetMode="External"/><Relationship Id="rId2" Type="http://schemas.openxmlformats.org/officeDocument/2006/relationships/hyperlink" Target="http://www.english.illinois.edu/maps/index.htm" TargetMode="External"/><Relationship Id="rId1" Type="http://schemas.openxmlformats.org/officeDocument/2006/relationships/slideLayout" Target="../slideLayouts/slideLayout2.xml"/><Relationship Id="rId6" Type="http://schemas.openxmlformats.org/officeDocument/2006/relationships/hyperlink" Target="http://en.wikipedia.org/wiki/Tom_DeLay" TargetMode="External"/><Relationship Id="rId11" Type="http://schemas.openxmlformats.org/officeDocument/2006/relationships/hyperlink" Target="http://www.doi.gov/secretary/officials_orgchart.html" TargetMode="External"/><Relationship Id="rId5" Type="http://schemas.openxmlformats.org/officeDocument/2006/relationships/hyperlink" Target="http://en.wikipedia.org/wiki/Jack_Abramoff#Tribal_lobbying" TargetMode="External"/><Relationship Id="rId10" Type="http://schemas.openxmlformats.org/officeDocument/2006/relationships/hyperlink" Target="http://www.youtube.com/watch?v=vqN28elSzCU&amp;feature=fvw" TargetMode="External"/><Relationship Id="rId4" Type="http://schemas.openxmlformats.org/officeDocument/2006/relationships/hyperlink" Target="http://en.wikipedia.org/wiki/Jack_Abramoff_Indian_lobbying_scandal" TargetMode="External"/><Relationship Id="rId9" Type="http://schemas.openxmlformats.org/officeDocument/2006/relationships/hyperlink" Target="http://levin.senate.gov/newsroom/release.cfm?id=21146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hyperlink" Target="http://en.wikipedia.org/wiki/Jack_Abramoff_Indian_lobbying_scandal" TargetMode="External"/><Relationship Id="rId3" Type="http://schemas.openxmlformats.org/officeDocument/2006/relationships/hyperlink" Target="http://upload.wikimedia.org/wikipedia/commons/7/7c/Abramoff_SIAC_20040929_2.jpg" TargetMode="External"/><Relationship Id="rId7" Type="http://schemas.openxmlformats.org/officeDocument/2006/relationships/hyperlink" Target="http://en.wikipedia.org/wiki/United_States_federal_court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en.wikipedia.org/wiki/Washington,_D.C." TargetMode="External"/><Relationship Id="rId11" Type="http://schemas.openxmlformats.org/officeDocument/2006/relationships/hyperlink" Target="http://en.wikipedia.org/wiki/Motherfucker" TargetMode="External"/><Relationship Id="rId5" Type="http://schemas.openxmlformats.org/officeDocument/2006/relationships/hyperlink" Target="http://en.wikipedia.org/wiki/Felony" TargetMode="External"/><Relationship Id="rId10" Type="http://schemas.openxmlformats.org/officeDocument/2006/relationships/hyperlink" Target="http://en.wikipedia.org/wiki/Choctaw" TargetMode="External"/><Relationship Id="rId4" Type="http://schemas.openxmlformats.org/officeDocument/2006/relationships/image" Target="../media/image3.jpeg"/><Relationship Id="rId9" Type="http://schemas.openxmlformats.org/officeDocument/2006/relationships/hyperlink" Target="#cite_note-3"/></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Internet_gambling" TargetMode="External"/><Relationship Id="rId3" Type="http://schemas.openxmlformats.org/officeDocument/2006/relationships/hyperlink" Target="http://en.wikipedia.org/wiki/File:TomDeLay.jpg" TargetMode="External"/><Relationship Id="rId7" Type="http://schemas.openxmlformats.org/officeDocument/2006/relationships/hyperlink" Target="http://en.wikipedia.org/wiki/Northern_Mariana_Island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en.wikipedia.org/wiki/Wikipedia:Citation_needed" TargetMode="External"/><Relationship Id="rId11" Type="http://schemas.openxmlformats.org/officeDocument/2006/relationships/hyperlink" Target="http://en.wikipedia.org/wiki/Michael_Scanlon" TargetMode="External"/><Relationship Id="rId5" Type="http://schemas.openxmlformats.org/officeDocument/2006/relationships/hyperlink" Target="http://en.wikipedia.org/wiki/United_States_Department_of_Justice" TargetMode="External"/><Relationship Id="rId10" Type="http://schemas.openxmlformats.org/officeDocument/2006/relationships/hyperlink" Target="http://en.wikipedia.org/wiki/Tony_Rudy" TargetMode="External"/><Relationship Id="rId4" Type="http://schemas.openxmlformats.org/officeDocument/2006/relationships/image" Target="../media/image4.jpeg"/><Relationship Id="rId9" Type="http://schemas.openxmlformats.org/officeDocument/2006/relationships/hyperlink" Target="#cite_note-underscrutiny-54"/></Relationships>
</file>

<file path=ppt/slides/_rels/slide7.xml.rels><?xml version="1.0" encoding="UTF-8" standalone="yes"?>
<Relationships xmlns="http://schemas.openxmlformats.org/package/2006/relationships"><Relationship Id="rId3" Type="http://schemas.openxmlformats.org/officeDocument/2006/relationships/hyperlink" Target="http://www.hcn.org/issues/189/10029/image_viewer"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en.wikipedia.org/wiki/List_of_United_States_Senators_from_Washington" TargetMode="External"/><Relationship Id="rId5" Type="http://schemas.openxmlformats.org/officeDocument/2006/relationships/hyperlink" Target="http://en.wikipedia.org/wiki/Washington_Attorney_General" TargetMode="Externa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vqN28elSzCU&amp;feature=fvw"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838200"/>
          </a:xfrm>
        </p:spPr>
        <p:txBody>
          <a:bodyPr>
            <a:normAutofit/>
          </a:bodyPr>
          <a:lstStyle/>
          <a:p>
            <a:r>
              <a:rPr lang="en-US" sz="3200" b="1" dirty="0" smtClean="0">
                <a:latin typeface="Bookman Old Style" pitchFamily="18" charset="0"/>
              </a:rPr>
              <a:t>Green Paper (Bureau of Indian Affairs)</a:t>
            </a:r>
            <a:endParaRPr lang="en-US" sz="3200" b="1" dirty="0">
              <a:latin typeface="Bookman Old Style" pitchFamily="18" charset="0"/>
            </a:endParaRPr>
          </a:p>
        </p:txBody>
      </p:sp>
      <p:sp>
        <p:nvSpPr>
          <p:cNvPr id="3" name="Subtitle 2"/>
          <p:cNvSpPr>
            <a:spLocks noGrp="1"/>
          </p:cNvSpPr>
          <p:nvPr>
            <p:ph type="subTitle" idx="1"/>
          </p:nvPr>
        </p:nvSpPr>
        <p:spPr>
          <a:xfrm>
            <a:off x="0" y="5029200"/>
            <a:ext cx="9144000" cy="1066800"/>
          </a:xfrm>
        </p:spPr>
        <p:txBody>
          <a:bodyPr>
            <a:noAutofit/>
          </a:bodyPr>
          <a:lstStyle/>
          <a:p>
            <a:pPr algn="just"/>
            <a:r>
              <a:rPr lang="en-US" sz="1600" b="1" i="1" dirty="0" smtClean="0">
                <a:solidFill>
                  <a:schemeClr val="tx1"/>
                </a:solidFill>
                <a:latin typeface="Bookman Old Style" pitchFamily="18" charset="0"/>
              </a:rPr>
              <a:t>This report on the BIA, focuses on the organization through the </a:t>
            </a:r>
            <a:r>
              <a:rPr lang="en-US" sz="1600" b="1" i="1" dirty="0" err="1" smtClean="0">
                <a:solidFill>
                  <a:schemeClr val="tx1"/>
                </a:solidFill>
                <a:latin typeface="Bookman Old Style" pitchFamily="18" charset="0"/>
              </a:rPr>
              <a:t>lense</a:t>
            </a:r>
            <a:r>
              <a:rPr lang="en-US" sz="1600" b="1" i="1" dirty="0" smtClean="0">
                <a:solidFill>
                  <a:schemeClr val="tx1"/>
                </a:solidFill>
                <a:latin typeface="Bookman Old Style" pitchFamily="18" charset="0"/>
              </a:rPr>
              <a:t> of corrupt government officials and bad policy in the hope to see </a:t>
            </a:r>
            <a:r>
              <a:rPr lang="en-US" sz="1600" b="1" i="1" dirty="0" err="1" smtClean="0">
                <a:solidFill>
                  <a:schemeClr val="tx1"/>
                </a:solidFill>
                <a:latin typeface="Bookman Old Style" pitchFamily="18" charset="0"/>
              </a:rPr>
              <a:t>blantant</a:t>
            </a:r>
            <a:r>
              <a:rPr lang="en-US" sz="1600" b="1" i="1" dirty="0" smtClean="0">
                <a:solidFill>
                  <a:schemeClr val="tx1"/>
                </a:solidFill>
                <a:latin typeface="Bookman Old Style" pitchFamily="18" charset="0"/>
              </a:rPr>
              <a:t> disregard for morals and ethics and the effects those activities have on human life.  Lastly I hope to provide </a:t>
            </a:r>
            <a:r>
              <a:rPr lang="en-US" sz="1600" b="1" i="1" dirty="0" err="1" smtClean="0">
                <a:solidFill>
                  <a:schemeClr val="tx1"/>
                </a:solidFill>
                <a:latin typeface="Bookman Old Style" pitchFamily="18" charset="0"/>
              </a:rPr>
              <a:t>meaninful</a:t>
            </a:r>
            <a:r>
              <a:rPr lang="en-US" sz="1600" b="1" i="1" dirty="0" smtClean="0">
                <a:solidFill>
                  <a:schemeClr val="tx1"/>
                </a:solidFill>
                <a:latin typeface="Bookman Old Style" pitchFamily="18" charset="0"/>
              </a:rPr>
              <a:t> solutions to better government.</a:t>
            </a:r>
            <a:endParaRPr lang="en-US" sz="1600" b="1" i="1" dirty="0">
              <a:solidFill>
                <a:schemeClr val="tx1"/>
              </a:solidFill>
              <a:latin typeface="Bookman Old Style" pitchFamily="18" charset="0"/>
            </a:endParaRPr>
          </a:p>
        </p:txBody>
      </p:sp>
      <p:pic>
        <p:nvPicPr>
          <p:cNvPr id="17414" name="Picture 6" descr="indianboys.jpg (89658 bytes)"/>
          <p:cNvPicPr>
            <a:picLocks noChangeAspect="1" noChangeArrowheads="1"/>
          </p:cNvPicPr>
          <p:nvPr/>
        </p:nvPicPr>
        <p:blipFill>
          <a:blip r:embed="rId3" cstate="print"/>
          <a:srcRect/>
          <a:stretch>
            <a:fillRect/>
          </a:stretch>
        </p:blipFill>
        <p:spPr bwMode="auto">
          <a:xfrm>
            <a:off x="2057400" y="762000"/>
            <a:ext cx="5029200" cy="4279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Subtitle 2"/>
          <p:cNvSpPr txBox="1">
            <a:spLocks/>
          </p:cNvSpPr>
          <p:nvPr/>
        </p:nvSpPr>
        <p:spPr>
          <a:xfrm>
            <a:off x="0" y="6172200"/>
            <a:ext cx="9144000" cy="685800"/>
          </a:xfrm>
          <a:prstGeom prst="rect">
            <a:avLst/>
          </a:prstGeom>
        </p:spPr>
        <p:txBody>
          <a:bodyPr vert="horz" lIns="91440" tIns="45720" rIns="91440" bIns="45720" rtlCol="0">
            <a:normAutofit fontScale="85000" lnSpcReduction="10000"/>
          </a:bodyPr>
          <a:lstStyle/>
          <a:p>
            <a:pPr lvl="0" algn="just">
              <a:spcBef>
                <a:spcPct val="20000"/>
              </a:spcBef>
            </a:pPr>
            <a:r>
              <a:rPr kumimoji="0" lang="en-US" sz="1050" b="1" i="1" u="none" strike="noStrike" kern="1200" cap="none" spc="0" normalizeH="0" baseline="0" noProof="0" dirty="0" smtClean="0">
                <a:ln>
                  <a:noFill/>
                </a:ln>
                <a:solidFill>
                  <a:schemeClr val="tx1"/>
                </a:solidFill>
                <a:effectLst/>
                <a:uLnTx/>
                <a:uFillTx/>
                <a:latin typeface="Bookman Old Style" pitchFamily="18" charset="0"/>
                <a:ea typeface="+mn-ea"/>
                <a:cs typeface="+mn-cs"/>
              </a:rPr>
              <a:t>Picture</a:t>
            </a:r>
            <a:r>
              <a:rPr kumimoji="0" lang="en-US" sz="1050" b="1" i="1" u="none" strike="noStrike" kern="1200" cap="none" spc="0" normalizeH="0" noProof="0" dirty="0" smtClean="0">
                <a:ln>
                  <a:noFill/>
                </a:ln>
                <a:solidFill>
                  <a:schemeClr val="tx1"/>
                </a:solidFill>
                <a:effectLst/>
                <a:uLnTx/>
                <a:uFillTx/>
                <a:latin typeface="Bookman Old Style" pitchFamily="18" charset="0"/>
                <a:ea typeface="+mn-ea"/>
                <a:cs typeface="+mn-cs"/>
              </a:rPr>
              <a:t> of Slade Gorton </a:t>
            </a:r>
            <a:r>
              <a:rPr lang="en-US" sz="1050" b="1" i="1" dirty="0" smtClean="0">
                <a:latin typeface="Bookman Old Style" pitchFamily="18" charset="0"/>
              </a:rPr>
              <a:t>from </a:t>
            </a:r>
            <a:r>
              <a:rPr lang="en-US" sz="1050" b="1" i="1" dirty="0" smtClean="0">
                <a:latin typeface="Bookman Old Style" pitchFamily="18" charset="0"/>
                <a:hlinkClick r:id="rId4"/>
              </a:rPr>
              <a:t>http://www.hcn.org/issues/189/10029</a:t>
            </a:r>
            <a:endParaRPr lang="en-US" sz="1050" b="1" i="1" dirty="0" smtClean="0">
              <a:latin typeface="Bookman Old Style" pitchFamily="18" charset="0"/>
            </a:endParaRPr>
          </a:p>
          <a:p>
            <a:pPr lvl="0" algn="just">
              <a:spcBef>
                <a:spcPct val="20000"/>
              </a:spcBef>
            </a:pPr>
            <a:r>
              <a:rPr kumimoji="0" lang="en-US" sz="1050" b="1" i="1" u="none" strike="noStrike" kern="1200" cap="none" spc="0" normalizeH="0" baseline="0" noProof="0" dirty="0" smtClean="0">
                <a:ln>
                  <a:noFill/>
                </a:ln>
                <a:solidFill>
                  <a:schemeClr val="tx1"/>
                </a:solidFill>
                <a:effectLst/>
                <a:uLnTx/>
                <a:uFillTx/>
                <a:latin typeface="Bookman Old Style" pitchFamily="18" charset="0"/>
                <a:ea typeface="+mn-ea"/>
                <a:cs typeface="+mn-cs"/>
              </a:rPr>
              <a:t>Picture of Jack Abramoff testifying in front of the Indian Affairs Committee, </a:t>
            </a:r>
            <a:r>
              <a:rPr lang="en-US" sz="1050" b="1" i="1" dirty="0" smtClean="0">
                <a:latin typeface="Bookman Old Style" pitchFamily="18" charset="0"/>
              </a:rPr>
              <a:t>from </a:t>
            </a:r>
            <a:r>
              <a:rPr lang="en-US" sz="1050" b="1" i="1" dirty="0" smtClean="0">
                <a:latin typeface="Bookman Old Style" pitchFamily="18" charset="0"/>
                <a:hlinkClick r:id="rId5"/>
              </a:rPr>
              <a:t>http://en.wikipedia.org/wiki/File:Abramoff_SIAC_20040929_2.jpg</a:t>
            </a:r>
            <a:endParaRPr lang="en-US" sz="1050" b="1" i="1" dirty="0" smtClean="0">
              <a:latin typeface="Bookman Old Style" pitchFamily="18" charset="0"/>
            </a:endParaRPr>
          </a:p>
          <a:p>
            <a:pPr lvl="0" algn="just">
              <a:spcBef>
                <a:spcPct val="20000"/>
              </a:spcBef>
            </a:pPr>
            <a:r>
              <a:rPr kumimoji="0" lang="en-US" sz="1050" b="1" i="1" u="none" strike="noStrike" kern="1200" cap="none" spc="0" normalizeH="0" baseline="0" noProof="0" dirty="0" smtClean="0">
                <a:ln>
                  <a:noFill/>
                </a:ln>
                <a:solidFill>
                  <a:schemeClr val="tx1"/>
                </a:solidFill>
                <a:effectLst/>
                <a:uLnTx/>
                <a:uFillTx/>
                <a:latin typeface="Bookman Old Style" pitchFamily="18" charset="0"/>
                <a:ea typeface="+mn-ea"/>
                <a:cs typeface="+mn-cs"/>
              </a:rPr>
              <a:t>Picture of Tom </a:t>
            </a:r>
            <a:r>
              <a:rPr lang="en-US" sz="1050" b="1" i="1" dirty="0" smtClean="0">
                <a:latin typeface="Bookman Old Style" pitchFamily="18" charset="0"/>
              </a:rPr>
              <a:t>Delay from </a:t>
            </a:r>
            <a:r>
              <a:rPr lang="en-US" sz="1050" b="1" i="1" dirty="0" smtClean="0">
                <a:latin typeface="Bookman Old Style" pitchFamily="18" charset="0"/>
                <a:hlinkClick r:id="rId6"/>
              </a:rPr>
              <a:t>http://en.wikipedia.org/wiki/Tom_DeLay</a:t>
            </a:r>
            <a:endParaRPr lang="en-US" sz="1050" b="1" i="1" dirty="0" smtClean="0">
              <a:latin typeface="Bookman Old Style" pitchFamily="18" charset="0"/>
            </a:endParaRPr>
          </a:p>
          <a:p>
            <a:pPr lvl="0" algn="just">
              <a:spcBef>
                <a:spcPct val="20000"/>
              </a:spcBef>
            </a:pPr>
            <a:r>
              <a:rPr kumimoji="0" lang="en-US" sz="1050" b="1" i="1" u="none" strike="noStrike" kern="1200" cap="none" spc="0" normalizeH="0" baseline="0" noProof="0" dirty="0" smtClean="0">
                <a:ln>
                  <a:noFill/>
                </a:ln>
                <a:solidFill>
                  <a:schemeClr val="tx1"/>
                </a:solidFill>
                <a:effectLst/>
                <a:uLnTx/>
                <a:uFillTx/>
                <a:latin typeface="Bookman Old Style" pitchFamily="18" charset="0"/>
                <a:ea typeface="+mn-ea"/>
                <a:cs typeface="+mn-cs"/>
              </a:rPr>
              <a:t>Picture of Indian </a:t>
            </a:r>
            <a:r>
              <a:rPr lang="en-US" sz="1050" b="1" i="1" dirty="0" smtClean="0">
                <a:latin typeface="Bookman Old Style" pitchFamily="18" charset="0"/>
              </a:rPr>
              <a:t>Boarding School from </a:t>
            </a:r>
            <a:r>
              <a:rPr lang="en-US" sz="1050" b="1" i="1" dirty="0" smtClean="0">
                <a:latin typeface="Bookman Old Style" pitchFamily="18" charset="0"/>
                <a:hlinkClick r:id="rId7"/>
              </a:rPr>
              <a:t>http://www.english.illinois.edu/maps/index.htm</a:t>
            </a:r>
            <a:r>
              <a:rPr lang="en-US" sz="1050" b="1" i="1" dirty="0" smtClean="0">
                <a:latin typeface="Bookman Old Style" pitchFamily="18" charset="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hoto of Secretary Ken Salazar">
            <a:hlinkClick r:id="rId3"/>
          </p:cNvPr>
          <p:cNvPicPr>
            <a:picLocks noChangeAspect="1" noChangeArrowheads="1"/>
          </p:cNvPicPr>
          <p:nvPr/>
        </p:nvPicPr>
        <p:blipFill>
          <a:blip r:embed="rId4" cstate="print"/>
          <a:srcRect/>
          <a:stretch>
            <a:fillRect/>
          </a:stretch>
        </p:blipFill>
        <p:spPr bwMode="auto">
          <a:xfrm>
            <a:off x="7791450" y="447674"/>
            <a:ext cx="1285875" cy="1800225"/>
          </a:xfrm>
          <a:prstGeom prst="rect">
            <a:avLst/>
          </a:prstGeom>
          <a:noFill/>
        </p:spPr>
      </p:pic>
      <p:sp>
        <p:nvSpPr>
          <p:cNvPr id="7" name="TextBox 2"/>
          <p:cNvSpPr txBox="1"/>
          <p:nvPr/>
        </p:nvSpPr>
        <p:spPr>
          <a:xfrm>
            <a:off x="7496175" y="2190750"/>
            <a:ext cx="1590675" cy="95250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100">
                <a:latin typeface="Bookman Old Style" pitchFamily="18" charset="0"/>
              </a:rPr>
              <a:t>Pictured, Secretary of the Interior, Ken Salazar.  The 50th person to hold this office.  </a:t>
            </a:r>
          </a:p>
        </p:txBody>
      </p:sp>
      <p:graphicFrame>
        <p:nvGraphicFramePr>
          <p:cNvPr id="8" name="Table 7"/>
          <p:cNvGraphicFramePr>
            <a:graphicFrameLocks noGrp="1"/>
          </p:cNvGraphicFramePr>
          <p:nvPr/>
        </p:nvGraphicFramePr>
        <p:xfrm>
          <a:off x="-3" y="-8"/>
          <a:ext cx="9144002" cy="6858017"/>
        </p:xfrm>
        <a:graphic>
          <a:graphicData uri="http://schemas.openxmlformats.org/drawingml/2006/table">
            <a:tbl>
              <a:tblPr/>
              <a:tblGrid>
                <a:gridCol w="653143"/>
                <a:gridCol w="653143"/>
                <a:gridCol w="653143"/>
                <a:gridCol w="653143"/>
                <a:gridCol w="653143"/>
                <a:gridCol w="653143"/>
                <a:gridCol w="653143"/>
                <a:gridCol w="653143"/>
                <a:gridCol w="653143"/>
                <a:gridCol w="653143"/>
                <a:gridCol w="653143"/>
                <a:gridCol w="653143"/>
                <a:gridCol w="653143"/>
                <a:gridCol w="653143"/>
              </a:tblGrid>
              <a:tr h="458940">
                <a:tc gridSpan="14">
                  <a:txBody>
                    <a:bodyPr/>
                    <a:lstStyle/>
                    <a:p>
                      <a:pPr algn="ctr" fontAlgn="ctr"/>
                      <a:r>
                        <a:rPr lang="en-US" sz="1600" b="1" i="0" u="none" strike="noStrike">
                          <a:solidFill>
                            <a:srgbClr val="000000"/>
                          </a:solidFill>
                          <a:latin typeface="Bookman Old Style"/>
                        </a:rPr>
                        <a:t>Department of the Interior Organizational Structure</a:t>
                      </a:r>
                    </a:p>
                  </a:txBody>
                  <a:tcPr marL="0" marR="0" marT="0" marB="0" anchor="ctr">
                    <a:lnL>
                      <a:noFill/>
                    </a:lnL>
                    <a:lnR>
                      <a:noFill/>
                    </a:lnR>
                    <a:lnT>
                      <a:noFill/>
                    </a:lnT>
                    <a:lnB>
                      <a:noFill/>
                    </a:lnB>
                    <a:solidFill>
                      <a:srgbClr val="953735"/>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9470">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latin typeface="Calibri"/>
                      </a:endParaRPr>
                    </a:p>
                  </a:txBody>
                  <a:tcPr marL="0" marR="0" marT="0" marB="0">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56105">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700" b="1" i="1" u="none" strike="noStrike">
                          <a:solidFill>
                            <a:srgbClr val="000000"/>
                          </a:solidFill>
                          <a:latin typeface="Bookman Old Style"/>
                        </a:rPr>
                        <a:t>Secretary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700" b="1" i="1" u="none" strike="noStrike">
                          <a:solidFill>
                            <a:srgbClr val="000000"/>
                          </a:solidFill>
                          <a:latin typeface="Bookman Old Style"/>
                        </a:rPr>
                        <a:t>Deputy Secretary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56105">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600" b="1" i="1" u="none" strike="noStrike">
                          <a:solidFill>
                            <a:srgbClr val="000000"/>
                          </a:solidFill>
                          <a:latin typeface="Bookman Old Style"/>
                        </a:rPr>
                        <a:t>Assistant Secretary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hMerge="1">
                  <a:txBody>
                    <a:bodyPr/>
                    <a:lstStyle/>
                    <a:p>
                      <a:endParaRPr lang="en-US"/>
                    </a:p>
                  </a:txBody>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2" gridSpan="2">
                  <a:txBody>
                    <a:bodyPr/>
                    <a:lstStyle/>
                    <a:p>
                      <a:pPr algn="ctr" fontAlgn="ctr"/>
                      <a:r>
                        <a:rPr lang="en-US" sz="600" b="1" i="1" u="none" strike="noStrike">
                          <a:solidFill>
                            <a:srgbClr val="000000"/>
                          </a:solidFill>
                          <a:latin typeface="Bookman Old Style"/>
                        </a:rPr>
                        <a:t>Solicitor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86838">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500" b="0" i="1" u="none" strike="noStrike">
                          <a:solidFill>
                            <a:srgbClr val="000000"/>
                          </a:solidFill>
                          <a:latin typeface="Bookman Old Style"/>
                        </a:rPr>
                        <a:t> (Policy, Management and Budget)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2" gridSpan="2">
                  <a:txBody>
                    <a:bodyPr/>
                    <a:lstStyle/>
                    <a:p>
                      <a:pPr algn="ctr" fontAlgn="ctr"/>
                      <a:r>
                        <a:rPr lang="en-US" sz="600" b="1" i="1" u="none" strike="noStrike">
                          <a:solidFill>
                            <a:srgbClr val="000000"/>
                          </a:solidFill>
                          <a:latin typeface="Bookman Old Style"/>
                        </a:rPr>
                        <a:t>National Business Center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hMerge="1">
                  <a:txBody>
                    <a:bodyPr/>
                    <a:lstStyle/>
                    <a:p>
                      <a:endParaRPr lang="en-US"/>
                    </a:p>
                  </a:txBody>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2" gridSpan="2">
                  <a:txBody>
                    <a:bodyPr/>
                    <a:lstStyle/>
                    <a:p>
                      <a:pPr algn="ctr" fontAlgn="ctr"/>
                      <a:r>
                        <a:rPr lang="en-US" sz="600" b="1" i="1" u="none" strike="noStrike">
                          <a:solidFill>
                            <a:srgbClr val="000000"/>
                          </a:solidFill>
                          <a:latin typeface="Bookman Old Style"/>
                        </a:rPr>
                        <a:t>Inspector General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vMerge="1">
                  <a:txBody>
                    <a:bodyPr/>
                    <a:lstStyle/>
                    <a:p>
                      <a:endParaRPr lang="en-US"/>
                    </a:p>
                  </a:txBody>
                  <a:tcPr/>
                </a:tc>
                <a:tc hMerge="1" vMerge="1">
                  <a:txBody>
                    <a:bodyPr/>
                    <a:lstStyle/>
                    <a:p>
                      <a:endParaRPr lang="en-US"/>
                    </a:p>
                  </a:txBody>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600" b="1" i="1" u="none" strike="noStrike">
                          <a:solidFill>
                            <a:srgbClr val="000000"/>
                          </a:solidFill>
                          <a:latin typeface="Bookman Old Style"/>
                        </a:rPr>
                        <a:t>Chief Information Officer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rowSpan="2" hMerge="1">
                  <a:txBody>
                    <a:bodyPr/>
                    <a:lstStyle/>
                    <a:p>
                      <a:endParaRPr lang="en-US"/>
                    </a:p>
                  </a:txBody>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2" gridSpan="2">
                  <a:txBody>
                    <a:bodyPr/>
                    <a:lstStyle/>
                    <a:p>
                      <a:pPr algn="ctr" fontAlgn="ctr"/>
                      <a:r>
                        <a:rPr lang="en-US" sz="600" b="1" i="1" u="none" strike="noStrike">
                          <a:solidFill>
                            <a:srgbClr val="000000"/>
                          </a:solidFill>
                          <a:latin typeface="Bookman Old Style"/>
                        </a:rPr>
                        <a:t>Special Trustee for American Indians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r>
              <a:tr h="256105">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500" b="1" i="1" u="none" strike="noStrike">
                          <a:solidFill>
                            <a:srgbClr val="000000"/>
                          </a:solidFill>
                          <a:latin typeface="Bookman Old Style"/>
                        </a:rPr>
                        <a:t>Assistant Secretary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B050"/>
                    </a:solidFill>
                  </a:tcPr>
                </a:tc>
                <a:tc hMerge="1">
                  <a:txBody>
                    <a:bodyPr/>
                    <a:lstStyle/>
                    <a:p>
                      <a:endParaRPr lang="en-US"/>
                    </a:p>
                  </a:txBody>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ctr" fontAlgn="ctr"/>
                      <a:r>
                        <a:rPr lang="en-US" sz="500" b="1" i="1" u="none" strike="noStrike">
                          <a:solidFill>
                            <a:srgbClr val="000000"/>
                          </a:solidFill>
                          <a:latin typeface="Bookman Old Style"/>
                        </a:rPr>
                        <a:t>Assistant Secretary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B0F0"/>
                    </a:solidFill>
                  </a:tcPr>
                </a:tc>
                <a:tc hMerge="1">
                  <a:txBody>
                    <a:bodyPr/>
                    <a:lstStyle/>
                    <a:p>
                      <a:endParaRPr lang="en-US"/>
                    </a:p>
                  </a:txBody>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ctr" fontAlgn="ctr"/>
                      <a:r>
                        <a:rPr lang="en-US" sz="500" b="1" i="1" u="none" strike="noStrike">
                          <a:solidFill>
                            <a:srgbClr val="000000"/>
                          </a:solidFill>
                          <a:latin typeface="Bookman Old Style"/>
                        </a:rPr>
                        <a:t>Assistant Secretary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70C0"/>
                    </a:solidFill>
                  </a:tcPr>
                </a:tc>
                <a:tc hMerge="1">
                  <a:txBody>
                    <a:bodyPr/>
                    <a:lstStyle/>
                    <a:p>
                      <a:endParaRPr lang="en-US"/>
                    </a:p>
                  </a:txBody>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ctr" fontAlgn="ctr"/>
                      <a:r>
                        <a:rPr lang="en-US" sz="500" b="1" i="1" u="none" strike="noStrike">
                          <a:solidFill>
                            <a:srgbClr val="000000"/>
                          </a:solidFill>
                          <a:latin typeface="Bookman Old Style"/>
                        </a:rPr>
                        <a:t>Assistant Secretary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7030A0"/>
                    </a:solidFill>
                  </a:tcPr>
                </a:tc>
                <a:tc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r>
              <a:tr h="286838">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US" sz="500" b="0" i="1" u="none" strike="noStrike">
                          <a:solidFill>
                            <a:srgbClr val="000000"/>
                          </a:solidFill>
                          <a:latin typeface="Bookman Old Style"/>
                        </a:rPr>
                        <a:t> (Fish, Wildlife and Parks)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00B050"/>
                    </a:solidFill>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ctr" fontAlgn="ctr"/>
                      <a:r>
                        <a:rPr lang="en-US" sz="500" b="0" i="1" u="none" strike="noStrike">
                          <a:solidFill>
                            <a:srgbClr val="000000"/>
                          </a:solidFill>
                          <a:latin typeface="Bookman Old Style"/>
                        </a:rPr>
                        <a:t>(Indian Affairs)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ctr" fontAlgn="ctr"/>
                      <a:r>
                        <a:rPr lang="en-US" sz="500" b="0" i="1" u="none" strike="noStrike">
                          <a:solidFill>
                            <a:srgbClr val="000000"/>
                          </a:solidFill>
                          <a:latin typeface="Bookman Old Style"/>
                        </a:rPr>
                        <a:t> (Land and Minerals Management)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ctr" fontAlgn="ctr"/>
                      <a:r>
                        <a:rPr lang="en-US" sz="500" b="0" i="1" u="none" strike="noStrike">
                          <a:solidFill>
                            <a:srgbClr val="000000"/>
                          </a:solidFill>
                          <a:latin typeface="Bookman Old Style"/>
                        </a:rPr>
                        <a:t>(Water and Sciene)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7030A0"/>
                    </a:solidFill>
                  </a:tcPr>
                </a:tc>
                <a:tc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500" b="1" i="1" u="none" strike="noStrike">
                          <a:solidFill>
                            <a:srgbClr val="000000"/>
                          </a:solidFill>
                          <a:latin typeface="Bookman Old Style"/>
                        </a:rPr>
                        <a:t>National Park Service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rowSpan="2"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500" b="1" i="1" u="none" strike="noStrike">
                          <a:solidFill>
                            <a:srgbClr val="000000"/>
                          </a:solidFill>
                          <a:latin typeface="Bookman Old Style"/>
                        </a:rPr>
                        <a:t>Bureau of Indian Affairs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rowSpan="2"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500" b="1" i="1" u="none" strike="noStrike">
                          <a:solidFill>
                            <a:srgbClr val="000000"/>
                          </a:solidFill>
                          <a:latin typeface="Bookman Old Style"/>
                        </a:rPr>
                        <a:t>Bureau of Land Management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500" b="1" i="1" u="none" strike="noStrike">
                          <a:solidFill>
                            <a:srgbClr val="000000"/>
                          </a:solidFill>
                          <a:latin typeface="Bookman Old Style"/>
                        </a:rPr>
                        <a:t>U.S. Geological Survey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500" b="1" i="1" u="none" strike="noStrike">
                          <a:solidFill>
                            <a:srgbClr val="000000"/>
                          </a:solidFill>
                          <a:latin typeface="Bookman Old Style"/>
                        </a:rPr>
                        <a:t>U.S. Fish and Wildlife Service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400" b="1" i="1" u="none" strike="noStrike">
                          <a:solidFill>
                            <a:srgbClr val="000000"/>
                          </a:solidFill>
                          <a:latin typeface="Bookman Old Style"/>
                        </a:rPr>
                        <a:t>Office of Surface Mining Reclemation and Enforcement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500" b="1" i="1" u="none" strike="noStrike">
                          <a:solidFill>
                            <a:srgbClr val="000000"/>
                          </a:solidFill>
                          <a:latin typeface="Bookman Old Style"/>
                        </a:rPr>
                        <a:t>Bureau of Reclemation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r>
              <a:tr h="217691">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56105">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gridSpan="6">
                  <a:txBody>
                    <a:bodyPr/>
                    <a:lstStyle/>
                    <a:p>
                      <a:pPr algn="l" fontAlgn="ctr"/>
                      <a:r>
                        <a:rPr lang="en-US" sz="600" b="0" i="0" u="none" strike="noStrike">
                          <a:solidFill>
                            <a:srgbClr val="000000"/>
                          </a:solidFill>
                          <a:latin typeface="Bookman Old Style"/>
                        </a:rPr>
                        <a:t>Depicts Department of the Interior head office.</a:t>
                      </a: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2">
                  <a:txBody>
                    <a:bodyPr/>
                    <a:lstStyle/>
                    <a:p>
                      <a:pPr algn="ctr" fontAlgn="ctr"/>
                      <a:r>
                        <a:rPr lang="en-US" sz="500" b="1" i="1" u="none" strike="noStrike">
                          <a:solidFill>
                            <a:srgbClr val="000000"/>
                          </a:solidFill>
                          <a:latin typeface="Bookman Old Style"/>
                        </a:rPr>
                        <a:t>Minerals Management Service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r>
              <a:tr h="217691">
                <a:tc>
                  <a:txBody>
                    <a:bodyPr/>
                    <a:lstStyle/>
                    <a:p>
                      <a:pPr algn="l" fontAlgn="b"/>
                      <a:r>
                        <a:rPr lang="en-US" sz="600" b="0" i="0" u="none" strike="noStrike">
                          <a:solidFill>
                            <a:srgbClr val="000000"/>
                          </a:solidFill>
                          <a:latin typeface="Bookman Old Style"/>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6">
                  <a:txBody>
                    <a:bodyPr/>
                    <a:lstStyle/>
                    <a:p>
                      <a:pPr algn="l" fontAlgn="ctr"/>
                      <a:r>
                        <a:rPr lang="en-US" sz="600" b="0" i="0" u="none" strike="noStrike">
                          <a:solidFill>
                            <a:srgbClr val="000000"/>
                          </a:solidFill>
                          <a:latin typeface="Bookman Old Style"/>
                        </a:rPr>
                        <a:t>Depicts Department of the Interior Deputy Secretary.</a:t>
                      </a: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gridSpan="2" vMerge="1">
                  <a:txBody>
                    <a:bodyPr/>
                    <a:lstStyle/>
                    <a:p>
                      <a:endParaRPr lang="en-US"/>
                    </a:p>
                  </a:txBody>
                  <a:tcPr/>
                </a:tc>
                <a:tc hMerge="1" vMerge="1">
                  <a:txBody>
                    <a:bodyPr/>
                    <a:lstStyle/>
                    <a:p>
                      <a:endParaRPr lang="en-US"/>
                    </a:p>
                  </a:txBody>
                  <a:tcPr/>
                </a:tc>
                <a:tc>
                  <a:txBody>
                    <a:bodyPr/>
                    <a:lstStyle/>
                    <a:p>
                      <a:pPr algn="l" fontAlgn="b"/>
                      <a:endParaRPr lang="en-US" sz="600" b="0" i="0" u="none" strike="noStrike">
                        <a:solidFill>
                          <a:srgbClr val="000000"/>
                        </a:solidFill>
                        <a:latin typeface="Bookman Old Style"/>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a:solidFill>
                          <a:srgbClr val="000000"/>
                        </a:solidFill>
                        <a:latin typeface="Bookman Old Style"/>
                      </a:endParaRPr>
                    </a:p>
                  </a:txBody>
                  <a:tcPr marL="0" marR="0" marT="0" marB="0" anchor="b">
                    <a:lnL>
                      <a:noFill/>
                    </a:lnL>
                    <a:lnR>
                      <a:noFill/>
                    </a:lnR>
                    <a:lnT>
                      <a:noFill/>
                    </a:lnT>
                    <a:lnB>
                      <a:noFill/>
                    </a:lnB>
                  </a:tcPr>
                </a:tc>
                <a:tc>
                  <a:txBody>
                    <a:bodyPr/>
                    <a:lstStyle/>
                    <a:p>
                      <a:pPr algn="l" fontAlgn="b"/>
                      <a:endParaRPr lang="en-US" sz="600" b="0" i="0" u="none" strike="noStrike" dirty="0">
                        <a:solidFill>
                          <a:srgbClr val="000000"/>
                        </a:solidFill>
                        <a:latin typeface="Bookman Old Style"/>
                      </a:endParaRPr>
                    </a:p>
                  </a:txBody>
                  <a:tcPr marL="0" marR="0" marT="0" marB="0" anchor="b">
                    <a:lnL>
                      <a:noFill/>
                    </a:lnL>
                    <a:lnR>
                      <a:noFill/>
                    </a:lnR>
                    <a:lnT>
                      <a:noFill/>
                    </a:lnT>
                    <a:lnB>
                      <a:noFill/>
                    </a:lnB>
                  </a:tcPr>
                </a:tc>
              </a:tr>
            </a:tbl>
          </a:graphicData>
        </a:graphic>
      </p:graphicFrame>
      <p:pic>
        <p:nvPicPr>
          <p:cNvPr id="9" name="Picture 8" descr="Photo of Secretary Ken Salazar">
            <a:hlinkClick r:id="rId3"/>
          </p:cNvPr>
          <p:cNvPicPr>
            <a:picLocks noChangeAspect="1" noChangeArrowheads="1"/>
          </p:cNvPicPr>
          <p:nvPr/>
        </p:nvPicPr>
        <p:blipFill>
          <a:blip r:embed="rId4" cstate="print"/>
          <a:srcRect/>
          <a:stretch>
            <a:fillRect/>
          </a:stretch>
        </p:blipFill>
        <p:spPr bwMode="auto">
          <a:xfrm>
            <a:off x="7791450" y="447674"/>
            <a:ext cx="1285875" cy="1800225"/>
          </a:xfrm>
          <a:prstGeom prst="rect">
            <a:avLst/>
          </a:prstGeom>
          <a:noFill/>
        </p:spPr>
      </p:pic>
      <p:sp>
        <p:nvSpPr>
          <p:cNvPr id="10" name="TextBox 2"/>
          <p:cNvSpPr txBox="1"/>
          <p:nvPr/>
        </p:nvSpPr>
        <p:spPr>
          <a:xfrm>
            <a:off x="7496175" y="2190750"/>
            <a:ext cx="1590675" cy="95250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100">
                <a:latin typeface="Bookman Old Style" pitchFamily="18" charset="0"/>
              </a:rPr>
              <a:t>Pictured, Secretary of the Interior, Ken Salazar.  The 50th person to hold this office.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Billions Missing From U.S. Indian Trust </a:t>
            </a:r>
            <a:r>
              <a:rPr lang="en-US" b="1" dirty="0" smtClean="0"/>
              <a:t>Fund</a:t>
            </a:r>
            <a:endParaRPr lang="en-US" dirty="0"/>
          </a:p>
        </p:txBody>
      </p:sp>
      <p:sp>
        <p:nvSpPr>
          <p:cNvPr id="3" name="Content Placeholder 2"/>
          <p:cNvSpPr>
            <a:spLocks noGrp="1"/>
          </p:cNvSpPr>
          <p:nvPr>
            <p:ph idx="1"/>
          </p:nvPr>
        </p:nvSpPr>
        <p:spPr>
          <a:xfrm>
            <a:off x="0" y="1600200"/>
            <a:ext cx="9144000" cy="5257800"/>
          </a:xfrm>
        </p:spPr>
        <p:txBody>
          <a:bodyPr>
            <a:normAutofit lnSpcReduction="10000"/>
          </a:bodyPr>
          <a:lstStyle/>
          <a:p>
            <a:r>
              <a:rPr lang="en-US" dirty="0" smtClean="0">
                <a:latin typeface="Bookman Old Style" pitchFamily="18" charset="0"/>
              </a:rPr>
              <a:t>In his testimony before Congress, John </a:t>
            </a:r>
            <a:r>
              <a:rPr lang="en-US" dirty="0" err="1" smtClean="0">
                <a:latin typeface="Bookman Old Style" pitchFamily="18" charset="0"/>
              </a:rPr>
              <a:t>Echohawk</a:t>
            </a:r>
            <a:r>
              <a:rPr lang="en-US" dirty="0" smtClean="0">
                <a:latin typeface="Bookman Old Style" pitchFamily="18" charset="0"/>
              </a:rPr>
              <a:t>, director of Native American Rights Fund, called it "yet another serious and continuing breach in a long history of dishonorable treatment of Indian tribes and individual Indians by the United States government." </a:t>
            </a:r>
            <a:endParaRPr lang="en-US" dirty="0" smtClean="0">
              <a:latin typeface="Bookman Old Style" pitchFamily="18" charset="0"/>
            </a:endParaRPr>
          </a:p>
          <a:p>
            <a:r>
              <a:rPr lang="en-US" dirty="0" smtClean="0">
                <a:latin typeface="Bookman Old Style" pitchFamily="18" charset="0"/>
              </a:rPr>
              <a:t>Arizona </a:t>
            </a:r>
            <a:r>
              <a:rPr lang="en-US" dirty="0" smtClean="0">
                <a:latin typeface="Bookman Old Style" pitchFamily="18" charset="0"/>
              </a:rPr>
              <a:t>Senator John McCain, the chairman of the Senate Committee on Indian Affairs, bluntly called it "theft from Indian people." </a:t>
            </a:r>
            <a:endParaRPr lang="en-US" dirty="0">
              <a:latin typeface="Bookman Old Style"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marL="742950" indent="-742950"/>
            <a:r>
              <a:rPr lang="en-US" dirty="0" smtClean="0">
                <a:latin typeface="Bookman Old Style" pitchFamily="18" charset="0"/>
              </a:rPr>
              <a:t>Solutions</a:t>
            </a:r>
            <a:endParaRPr lang="en-US" dirty="0">
              <a:latin typeface="Bookman Old Style" pitchFamily="18" charset="0"/>
            </a:endParaRPr>
          </a:p>
        </p:txBody>
      </p:sp>
      <p:sp>
        <p:nvSpPr>
          <p:cNvPr id="4" name="Content Placeholder 3"/>
          <p:cNvSpPr>
            <a:spLocks noGrp="1"/>
          </p:cNvSpPr>
          <p:nvPr>
            <p:ph idx="1"/>
          </p:nvPr>
        </p:nvSpPr>
        <p:spPr>
          <a:xfrm>
            <a:off x="0" y="1066800"/>
            <a:ext cx="9144000" cy="5791200"/>
          </a:xfrm>
        </p:spPr>
        <p:txBody>
          <a:bodyPr>
            <a:normAutofit fontScale="85000" lnSpcReduction="10000"/>
          </a:bodyPr>
          <a:lstStyle/>
          <a:p>
            <a:pPr algn="just"/>
            <a:r>
              <a:rPr lang="en-US" dirty="0" smtClean="0">
                <a:latin typeface="Bookman Old Style" pitchFamily="18" charset="0"/>
              </a:rPr>
              <a:t>Accountability, accountability, accountability!</a:t>
            </a:r>
          </a:p>
          <a:p>
            <a:pPr algn="just"/>
            <a:r>
              <a:rPr lang="en-US" dirty="0" err="1" smtClean="0">
                <a:latin typeface="Bookman Old Style" pitchFamily="18" charset="0"/>
              </a:rPr>
              <a:t>Instituational</a:t>
            </a:r>
            <a:r>
              <a:rPr lang="en-US" dirty="0" smtClean="0">
                <a:latin typeface="Bookman Old Style" pitchFamily="18" charset="0"/>
              </a:rPr>
              <a:t> </a:t>
            </a:r>
            <a:r>
              <a:rPr lang="en-US" dirty="0" smtClean="0">
                <a:latin typeface="Bookman Old Style" pitchFamily="18" charset="0"/>
              </a:rPr>
              <a:t>cultural </a:t>
            </a:r>
            <a:r>
              <a:rPr lang="en-US" dirty="0" smtClean="0">
                <a:latin typeface="Bookman Old Style" pitchFamily="18" charset="0"/>
              </a:rPr>
              <a:t>sensitivity</a:t>
            </a:r>
          </a:p>
          <a:p>
            <a:pPr lvl="1" algn="just"/>
            <a:r>
              <a:rPr lang="en-US" dirty="0" smtClean="0">
                <a:latin typeface="Bookman Old Style" pitchFamily="18" charset="0"/>
              </a:rPr>
              <a:t>No more </a:t>
            </a:r>
            <a:r>
              <a:rPr lang="en-US" dirty="0" err="1" smtClean="0">
                <a:latin typeface="Bookman Old Style" pitchFamily="18" charset="0"/>
              </a:rPr>
              <a:t>invastions</a:t>
            </a:r>
            <a:r>
              <a:rPr lang="en-US" dirty="0" smtClean="0">
                <a:latin typeface="Bookman Old Style" pitchFamily="18" charset="0"/>
              </a:rPr>
              <a:t> by CIA!  No more conflicts on reservations and </a:t>
            </a:r>
            <a:r>
              <a:rPr lang="en-US" dirty="0" err="1" smtClean="0">
                <a:latin typeface="Bookman Old Style" pitchFamily="18" charset="0"/>
              </a:rPr>
              <a:t>sovergn</a:t>
            </a:r>
            <a:r>
              <a:rPr lang="en-US" dirty="0" smtClean="0">
                <a:latin typeface="Bookman Old Style" pitchFamily="18" charset="0"/>
              </a:rPr>
              <a:t> nations.</a:t>
            </a:r>
            <a:endParaRPr lang="en-US" dirty="0" smtClean="0">
              <a:latin typeface="Bookman Old Style" pitchFamily="18" charset="0"/>
            </a:endParaRPr>
          </a:p>
          <a:p>
            <a:pPr algn="just"/>
            <a:r>
              <a:rPr lang="en-US" dirty="0" smtClean="0">
                <a:latin typeface="Bookman Old Style" pitchFamily="18" charset="0"/>
              </a:rPr>
              <a:t>Institutional memory</a:t>
            </a:r>
          </a:p>
          <a:p>
            <a:pPr lvl="1" algn="just"/>
            <a:r>
              <a:rPr lang="en-US" dirty="0" smtClean="0">
                <a:latin typeface="Bookman Old Style" pitchFamily="18" charset="0"/>
              </a:rPr>
              <a:t>Nation building </a:t>
            </a:r>
            <a:r>
              <a:rPr lang="en-US" dirty="0" smtClean="0">
                <a:latin typeface="Bookman Old Style" pitchFamily="18" charset="0"/>
              </a:rPr>
              <a:t>specialization?</a:t>
            </a:r>
          </a:p>
          <a:p>
            <a:pPr lvl="1" algn="just"/>
            <a:r>
              <a:rPr lang="en-US" dirty="0" smtClean="0">
                <a:latin typeface="Bookman Old Style" pitchFamily="18" charset="0"/>
              </a:rPr>
              <a:t>Could this knowledge help the Department of Defense?</a:t>
            </a:r>
            <a:endParaRPr lang="en-US" dirty="0" smtClean="0">
              <a:latin typeface="Bookman Old Style" pitchFamily="18" charset="0"/>
            </a:endParaRPr>
          </a:p>
          <a:p>
            <a:pPr algn="just"/>
            <a:r>
              <a:rPr lang="en-US" dirty="0" smtClean="0">
                <a:latin typeface="Bookman Old Style" pitchFamily="18" charset="0"/>
              </a:rPr>
              <a:t>Standardized funds </a:t>
            </a:r>
            <a:r>
              <a:rPr lang="en-US" dirty="0" smtClean="0">
                <a:latin typeface="Bookman Old Style" pitchFamily="18" charset="0"/>
              </a:rPr>
              <a:t>allocation (will show you </a:t>
            </a:r>
            <a:r>
              <a:rPr lang="en-US" dirty="0" smtClean="0">
                <a:latin typeface="Bookman Old Style" pitchFamily="18" charset="0"/>
              </a:rPr>
              <a:t>what I mean in a moment)</a:t>
            </a:r>
            <a:endParaRPr lang="en-US" dirty="0" smtClean="0">
              <a:latin typeface="Bookman Old Style" pitchFamily="18" charset="0"/>
            </a:endParaRPr>
          </a:p>
          <a:p>
            <a:pPr algn="just"/>
            <a:r>
              <a:rPr lang="en-US" dirty="0" smtClean="0">
                <a:latin typeface="Bookman Old Style" pitchFamily="18" charset="0"/>
              </a:rPr>
              <a:t>Poor accountability of states and congress making discretionary decisions about </a:t>
            </a:r>
            <a:r>
              <a:rPr lang="en-US" dirty="0" err="1" smtClean="0">
                <a:latin typeface="Bookman Old Style" pitchFamily="18" charset="0"/>
              </a:rPr>
              <a:t>indian</a:t>
            </a:r>
            <a:r>
              <a:rPr lang="en-US" dirty="0" smtClean="0">
                <a:latin typeface="Bookman Old Style" pitchFamily="18" charset="0"/>
              </a:rPr>
              <a:t> </a:t>
            </a:r>
            <a:r>
              <a:rPr lang="en-US" dirty="0" smtClean="0">
                <a:latin typeface="Bookman Old Style" pitchFamily="18" charset="0"/>
              </a:rPr>
              <a:t>affairs.</a:t>
            </a:r>
          </a:p>
          <a:p>
            <a:pPr lvl="1" algn="just"/>
            <a:r>
              <a:rPr lang="en-US" dirty="0" smtClean="0">
                <a:latin typeface="Bookman Old Style" pitchFamily="18" charset="0"/>
              </a:rPr>
              <a:t>Indian nation proper representation in congress.</a:t>
            </a:r>
          </a:p>
          <a:p>
            <a:pPr algn="just"/>
            <a:r>
              <a:rPr lang="en-US" dirty="0" smtClean="0">
                <a:latin typeface="Bookman Old Style" pitchFamily="18" charset="0"/>
              </a:rPr>
              <a:t>Look to the United Nations Declaration on the Rights of </a:t>
            </a:r>
            <a:r>
              <a:rPr lang="en-US" dirty="0" err="1" smtClean="0">
                <a:latin typeface="Bookman Old Style" pitchFamily="18" charset="0"/>
              </a:rPr>
              <a:t>Indiginious</a:t>
            </a:r>
            <a:r>
              <a:rPr lang="en-US" dirty="0" smtClean="0">
                <a:latin typeface="Bookman Old Style" pitchFamily="18" charset="0"/>
              </a:rPr>
              <a:t> Peoples.</a:t>
            </a:r>
            <a:endParaRPr lang="en-US" dirty="0">
              <a:latin typeface="Bookman Old Style"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066800"/>
          <a:ext cx="91440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p:cNvSpPr>
            <a:spLocks noGrp="1"/>
          </p:cNvSpPr>
          <p:nvPr>
            <p:ph type="title"/>
          </p:nvPr>
        </p:nvSpPr>
        <p:spPr>
          <a:xfrm>
            <a:off x="0" y="0"/>
            <a:ext cx="9144000" cy="1143000"/>
          </a:xfrm>
        </p:spPr>
        <p:txBody>
          <a:bodyPr>
            <a:normAutofit/>
          </a:bodyPr>
          <a:lstStyle/>
          <a:p>
            <a:r>
              <a:rPr lang="en-US" sz="3200" b="1" dirty="0" smtClean="0">
                <a:latin typeface="Bookman Old Style" pitchFamily="18" charset="0"/>
              </a:rPr>
              <a:t>Standardized Funds Allocation</a:t>
            </a:r>
            <a:endParaRPr lang="en-US" sz="3200" b="1" dirty="0">
              <a:latin typeface="Bookman Old Style" pitchFamily="18" charset="0"/>
            </a:endParaRPr>
          </a:p>
        </p:txBody>
      </p:sp>
      <p:sp>
        <p:nvSpPr>
          <p:cNvPr id="6" name="TextBox 5"/>
          <p:cNvSpPr txBox="1"/>
          <p:nvPr/>
        </p:nvSpPr>
        <p:spPr>
          <a:xfrm>
            <a:off x="0" y="3886200"/>
            <a:ext cx="9144000" cy="1815882"/>
          </a:xfrm>
          <a:prstGeom prst="rect">
            <a:avLst/>
          </a:prstGeom>
          <a:noFill/>
        </p:spPr>
        <p:txBody>
          <a:bodyPr wrap="square" rtlCol="0">
            <a:spAutoFit/>
          </a:bodyPr>
          <a:lstStyle/>
          <a:p>
            <a:endParaRPr lang="en-US" sz="1600" b="1" i="1" dirty="0" smtClean="0">
              <a:latin typeface="Bookman Old Style" pitchFamily="18" charset="0"/>
            </a:endParaRPr>
          </a:p>
          <a:p>
            <a:pPr>
              <a:buFont typeface="Wingdings" pitchFamily="2" charset="2"/>
              <a:buChar char=""/>
            </a:pPr>
            <a:r>
              <a:rPr lang="en-US" sz="1600" dirty="0" smtClean="0">
                <a:latin typeface="Bookman Old Style" pitchFamily="18" charset="0"/>
              </a:rPr>
              <a:t>For an approximate 2 billion annual budget</a:t>
            </a:r>
          </a:p>
          <a:p>
            <a:pPr lvl="1">
              <a:buFont typeface="Wingdings" pitchFamily="2" charset="2"/>
              <a:buChar char=""/>
            </a:pPr>
            <a:r>
              <a:rPr lang="en-US" sz="1600" dirty="0" smtClean="0">
                <a:latin typeface="Bookman Old Style" pitchFamily="18" charset="0"/>
              </a:rPr>
              <a:t>12% for Information technology.</a:t>
            </a:r>
          </a:p>
          <a:p>
            <a:pPr lvl="1">
              <a:buFont typeface="Wingdings" pitchFamily="2" charset="2"/>
              <a:buChar char=""/>
            </a:pPr>
            <a:r>
              <a:rPr lang="en-US" sz="1600" dirty="0" smtClean="0">
                <a:latin typeface="Bookman Old Style" pitchFamily="18" charset="0"/>
              </a:rPr>
              <a:t>60% for employee support.</a:t>
            </a:r>
          </a:p>
          <a:p>
            <a:pPr lvl="1">
              <a:buFont typeface="Wingdings" pitchFamily="2" charset="2"/>
              <a:buChar char=""/>
            </a:pPr>
            <a:r>
              <a:rPr lang="en-US" sz="1600" dirty="0" smtClean="0">
                <a:latin typeface="Bookman Old Style" pitchFamily="18" charset="0"/>
              </a:rPr>
              <a:t>8% for supplies and resources support.</a:t>
            </a:r>
          </a:p>
          <a:p>
            <a:pPr lvl="1">
              <a:buFont typeface="Wingdings" pitchFamily="2" charset="2"/>
              <a:buChar char=""/>
            </a:pPr>
            <a:r>
              <a:rPr lang="en-US" sz="1600" dirty="0" smtClean="0">
                <a:latin typeface="Bookman Old Style" pitchFamily="18" charset="0"/>
              </a:rPr>
              <a:t>20% discretional deviation of funds.</a:t>
            </a:r>
          </a:p>
          <a:p>
            <a:pPr lvl="1">
              <a:buFont typeface="Wingdings" pitchFamily="2" charset="2"/>
              <a:buChar char=""/>
            </a:pPr>
            <a:endParaRPr lang="en-US" sz="1600" dirty="0" smtClean="0">
              <a:latin typeface="Bookman Old Style"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Do you know the </a:t>
            </a:r>
            <a:r>
              <a:rPr lang="en-US" sz="3600" dirty="0" err="1" smtClean="0"/>
              <a:t>federaly</a:t>
            </a:r>
            <a:r>
              <a:rPr lang="en-US" sz="3600" dirty="0" smtClean="0"/>
              <a:t> recognized reservations of the state of </a:t>
            </a:r>
            <a:r>
              <a:rPr lang="en-US" sz="3600" dirty="0" err="1" smtClean="0"/>
              <a:t>oregon</a:t>
            </a:r>
            <a:r>
              <a:rPr lang="en-US" sz="3600" dirty="0" smtClean="0"/>
              <a:t>?  (Alphabetical order)</a:t>
            </a:r>
            <a:endParaRPr lang="en-US" sz="3600" dirty="0"/>
          </a:p>
        </p:txBody>
      </p:sp>
      <p:sp>
        <p:nvSpPr>
          <p:cNvPr id="3" name="Content Placeholder 2"/>
          <p:cNvSpPr>
            <a:spLocks noGrp="1"/>
          </p:cNvSpPr>
          <p:nvPr>
            <p:ph idx="1"/>
          </p:nvPr>
        </p:nvSpPr>
        <p:spPr>
          <a:xfrm>
            <a:off x="0" y="1828801"/>
            <a:ext cx="9144000" cy="5029200"/>
          </a:xfrm>
        </p:spPr>
        <p:txBody>
          <a:bodyPr>
            <a:normAutofit fontScale="92500" lnSpcReduction="10000"/>
          </a:bodyPr>
          <a:lstStyle/>
          <a:p>
            <a:pPr>
              <a:buFont typeface="+mj-lt"/>
              <a:buAutoNum type="arabicPeriod"/>
            </a:pPr>
            <a:r>
              <a:rPr lang="en-US" sz="1600" dirty="0" smtClean="0">
                <a:latin typeface="Bookman Old Style" pitchFamily="18" charset="0"/>
                <a:hlinkClick r:id="rId3" action="ppaction://hlinkfile" tooltip="Burns Paiute Indian Colony (page does not exist)"/>
              </a:rPr>
              <a:t>Burns Paiute Indian Colony</a:t>
            </a:r>
            <a:r>
              <a:rPr lang="en-US" sz="1600" dirty="0" smtClean="0">
                <a:latin typeface="Bookman Old Style" pitchFamily="18" charset="0"/>
              </a:rPr>
              <a:t>, of the </a:t>
            </a:r>
            <a:r>
              <a:rPr lang="en-US" sz="1600" dirty="0" smtClean="0">
                <a:latin typeface="Bookman Old Style" pitchFamily="18" charset="0"/>
                <a:hlinkClick r:id="rId4" action="ppaction://hlinkfile" tooltip="Paiute"/>
              </a:rPr>
              <a:t>Burns Paiute</a:t>
            </a:r>
            <a:endParaRPr lang="en-US" sz="1600" dirty="0" smtClean="0">
              <a:latin typeface="Bookman Old Style" pitchFamily="18" charset="0"/>
            </a:endParaRPr>
          </a:p>
          <a:p>
            <a:pPr>
              <a:buFont typeface="+mj-lt"/>
              <a:buAutoNum type="arabicPeriod"/>
            </a:pPr>
            <a:endParaRPr lang="en-US" sz="1600" dirty="0" smtClean="0">
              <a:latin typeface="Bookman Old Style" pitchFamily="18" charset="0"/>
            </a:endParaRPr>
          </a:p>
          <a:p>
            <a:pPr>
              <a:buFont typeface="+mj-lt"/>
              <a:buAutoNum type="arabicPeriod"/>
            </a:pPr>
            <a:r>
              <a:rPr lang="en-US" sz="1600" dirty="0" smtClean="0">
                <a:latin typeface="Bookman Old Style" pitchFamily="18" charset="0"/>
                <a:hlinkClick r:id="rId5" action="ppaction://hlinkfile" tooltip="Coos, Lower Umpqua and Siuslaw Reservation (page does not exist)"/>
              </a:rPr>
              <a:t>Coos, Lower Umpqua and Siuslaw Reservation</a:t>
            </a:r>
            <a:r>
              <a:rPr lang="en-US" sz="1600" dirty="0" smtClean="0">
                <a:latin typeface="Bookman Old Style" pitchFamily="18" charset="0"/>
              </a:rPr>
              <a:t>, of </a:t>
            </a:r>
            <a:r>
              <a:rPr lang="en-US" sz="1600" dirty="0" smtClean="0">
                <a:latin typeface="Bookman Old Style" pitchFamily="18" charset="0"/>
                <a:hlinkClick r:id="rId6" action="ppaction://hlinkfile" tooltip="Confederated Tribes of Coos, Lower Umpqua and Siuslaw Indians"/>
              </a:rPr>
              <a:t>Confederated Tribes of Coos, Lower Umpqua and Siuslaw Indians</a:t>
            </a:r>
            <a:endParaRPr lang="en-US" sz="1600" dirty="0" smtClean="0">
              <a:latin typeface="Bookman Old Style" pitchFamily="18" charset="0"/>
            </a:endParaRPr>
          </a:p>
          <a:p>
            <a:pPr>
              <a:buFont typeface="+mj-lt"/>
              <a:buAutoNum type="arabicPeriod"/>
            </a:pPr>
            <a:endParaRPr lang="en-US" sz="1600" dirty="0" smtClean="0">
              <a:latin typeface="Bookman Old Style" pitchFamily="18" charset="0"/>
            </a:endParaRPr>
          </a:p>
          <a:p>
            <a:pPr>
              <a:buFont typeface="+mj-lt"/>
              <a:buAutoNum type="arabicPeriod"/>
            </a:pPr>
            <a:r>
              <a:rPr lang="en-US" sz="1600" dirty="0" smtClean="0">
                <a:latin typeface="Bookman Old Style" pitchFamily="18" charset="0"/>
                <a:hlinkClick r:id="rId7" action="ppaction://hlinkfile" tooltip="Coquille Reservation"/>
              </a:rPr>
              <a:t>Coquille Reservation</a:t>
            </a:r>
            <a:endParaRPr lang="en-US" sz="1600" dirty="0" smtClean="0">
              <a:latin typeface="Bookman Old Style" pitchFamily="18" charset="0"/>
            </a:endParaRPr>
          </a:p>
          <a:p>
            <a:pPr>
              <a:buFont typeface="+mj-lt"/>
              <a:buAutoNum type="arabicPeriod"/>
            </a:pPr>
            <a:endParaRPr lang="en-US" sz="1600" dirty="0" smtClean="0">
              <a:latin typeface="Bookman Old Style" pitchFamily="18" charset="0"/>
            </a:endParaRPr>
          </a:p>
          <a:p>
            <a:pPr>
              <a:buFont typeface="+mj-lt"/>
              <a:buAutoNum type="arabicPeriod"/>
            </a:pPr>
            <a:r>
              <a:rPr lang="en-US" sz="1600" dirty="0" smtClean="0">
                <a:latin typeface="Bookman Old Style" pitchFamily="18" charset="0"/>
                <a:hlinkClick r:id="rId8" action="ppaction://hlinkfile" tooltip="Grand Ronde Community"/>
              </a:rPr>
              <a:t>Grand </a:t>
            </a:r>
            <a:r>
              <a:rPr lang="en-US" sz="1600" dirty="0" err="1" smtClean="0">
                <a:latin typeface="Bookman Old Style" pitchFamily="18" charset="0"/>
                <a:hlinkClick r:id="rId8" action="ppaction://hlinkfile" tooltip="Grand Ronde Community"/>
              </a:rPr>
              <a:t>Ronde</a:t>
            </a:r>
            <a:r>
              <a:rPr lang="en-US" sz="1600" dirty="0" smtClean="0">
                <a:latin typeface="Bookman Old Style" pitchFamily="18" charset="0"/>
                <a:hlinkClick r:id="rId8" action="ppaction://hlinkfile" tooltip="Grand Ronde Community"/>
              </a:rPr>
              <a:t> Community</a:t>
            </a:r>
            <a:r>
              <a:rPr lang="en-US" sz="1600" dirty="0" smtClean="0">
                <a:latin typeface="Bookman Old Style" pitchFamily="18" charset="0"/>
              </a:rPr>
              <a:t>, of the </a:t>
            </a:r>
            <a:r>
              <a:rPr lang="en-US" sz="1600" dirty="0" smtClean="0">
                <a:latin typeface="Bookman Old Style" pitchFamily="18" charset="0"/>
                <a:hlinkClick r:id="rId9" action="ppaction://hlinkfile" tooltip="Confederated Tribes of the Grand Ronde Community of Oregon"/>
              </a:rPr>
              <a:t>Confederated Tribes of the Grand </a:t>
            </a:r>
            <a:r>
              <a:rPr lang="en-US" sz="1600" dirty="0" err="1" smtClean="0">
                <a:latin typeface="Bookman Old Style" pitchFamily="18" charset="0"/>
                <a:hlinkClick r:id="rId9" action="ppaction://hlinkfile" tooltip="Confederated Tribes of the Grand Ronde Community of Oregon"/>
              </a:rPr>
              <a:t>Ronde</a:t>
            </a:r>
            <a:r>
              <a:rPr lang="en-US" sz="1600" dirty="0" smtClean="0">
                <a:latin typeface="Bookman Old Style" pitchFamily="18" charset="0"/>
                <a:hlinkClick r:id="rId9" action="ppaction://hlinkfile" tooltip="Confederated Tribes of the Grand Ronde Community of Oregon"/>
              </a:rPr>
              <a:t> Community of Oregon</a:t>
            </a:r>
            <a:endParaRPr lang="en-US" sz="1600" dirty="0" smtClean="0">
              <a:latin typeface="Bookman Old Style" pitchFamily="18" charset="0"/>
            </a:endParaRPr>
          </a:p>
          <a:p>
            <a:pPr>
              <a:buFont typeface="+mj-lt"/>
              <a:buAutoNum type="arabicPeriod"/>
            </a:pPr>
            <a:endParaRPr lang="en-US" sz="1600" dirty="0" smtClean="0">
              <a:latin typeface="Bookman Old Style" pitchFamily="18" charset="0"/>
            </a:endParaRPr>
          </a:p>
          <a:p>
            <a:pPr>
              <a:buFont typeface="+mj-lt"/>
              <a:buAutoNum type="arabicPeriod"/>
            </a:pPr>
            <a:r>
              <a:rPr lang="en-US" sz="1600" dirty="0" smtClean="0">
                <a:latin typeface="Bookman Old Style" pitchFamily="18" charset="0"/>
                <a:hlinkClick r:id="rId10" action="ppaction://hlinkfile" tooltip="Siletz Reservation"/>
              </a:rPr>
              <a:t>Siletz Reservation</a:t>
            </a:r>
            <a:r>
              <a:rPr lang="en-US" sz="1600" dirty="0" smtClean="0">
                <a:latin typeface="Bookman Old Style" pitchFamily="18" charset="0"/>
              </a:rPr>
              <a:t>, of the </a:t>
            </a:r>
            <a:r>
              <a:rPr lang="en-US" sz="1600" dirty="0" smtClean="0">
                <a:latin typeface="Bookman Old Style" pitchFamily="18" charset="0"/>
                <a:hlinkClick r:id="rId11" action="ppaction://hlinkfile" tooltip="Confederated Tribes of Siletz"/>
              </a:rPr>
              <a:t>Confederated Tribes of Siletz</a:t>
            </a:r>
            <a:endParaRPr lang="en-US" sz="1600" dirty="0" smtClean="0">
              <a:latin typeface="Bookman Old Style" pitchFamily="18" charset="0"/>
            </a:endParaRPr>
          </a:p>
          <a:p>
            <a:pPr>
              <a:buFont typeface="+mj-lt"/>
              <a:buAutoNum type="arabicPeriod"/>
            </a:pPr>
            <a:endParaRPr lang="en-US" sz="1600" dirty="0" smtClean="0">
              <a:latin typeface="Bookman Old Style" pitchFamily="18" charset="0"/>
              <a:hlinkClick r:id="rId12" action="ppaction://hlinkfile" tooltip="Umatilla Reservation"/>
            </a:endParaRPr>
          </a:p>
          <a:p>
            <a:pPr>
              <a:buFont typeface="+mj-lt"/>
              <a:buAutoNum type="arabicPeriod"/>
            </a:pPr>
            <a:r>
              <a:rPr lang="en-US" sz="1600" dirty="0" smtClean="0">
                <a:latin typeface="Bookman Old Style" pitchFamily="18" charset="0"/>
                <a:hlinkClick r:id="rId12" action="ppaction://hlinkfile" tooltip="Umatilla Reservation"/>
              </a:rPr>
              <a:t>Umatilla Reservation</a:t>
            </a:r>
            <a:r>
              <a:rPr lang="en-US" sz="1600" dirty="0" smtClean="0">
                <a:latin typeface="Bookman Old Style" pitchFamily="18" charset="0"/>
              </a:rPr>
              <a:t>, of the </a:t>
            </a:r>
            <a:r>
              <a:rPr lang="en-US" sz="1600" dirty="0" smtClean="0">
                <a:latin typeface="Bookman Old Style" pitchFamily="18" charset="0"/>
                <a:hlinkClick r:id="rId13" action="ppaction://hlinkfile" tooltip="Confederated Tribes of the Umatilla Indian Reservation"/>
              </a:rPr>
              <a:t>Confederated Tribes of the Umatilla Indian Reservation</a:t>
            </a:r>
            <a:endParaRPr lang="en-US" sz="1600" dirty="0" smtClean="0">
              <a:latin typeface="Bookman Old Style" pitchFamily="18" charset="0"/>
            </a:endParaRPr>
          </a:p>
          <a:p>
            <a:pPr>
              <a:buFont typeface="+mj-lt"/>
              <a:buAutoNum type="arabicPeriod"/>
            </a:pPr>
            <a:endParaRPr lang="en-US" sz="1600" dirty="0" smtClean="0">
              <a:latin typeface="Bookman Old Style" pitchFamily="18" charset="0"/>
              <a:hlinkClick r:id="rId14" action="ppaction://hlinkfile" tooltip="Warm Springs Reservation"/>
            </a:endParaRPr>
          </a:p>
          <a:p>
            <a:pPr>
              <a:buFont typeface="+mj-lt"/>
              <a:buAutoNum type="arabicPeriod"/>
            </a:pPr>
            <a:r>
              <a:rPr lang="en-US" sz="1600" dirty="0" smtClean="0">
                <a:latin typeface="Bookman Old Style" pitchFamily="18" charset="0"/>
                <a:hlinkClick r:id="rId14" action="ppaction://hlinkfile" tooltip="Warm Springs Reservation"/>
              </a:rPr>
              <a:t>Warm Springs Reservation</a:t>
            </a:r>
            <a:r>
              <a:rPr lang="en-US" sz="1600" dirty="0" smtClean="0">
                <a:latin typeface="Bookman Old Style" pitchFamily="18" charset="0"/>
              </a:rPr>
              <a:t>, of the </a:t>
            </a:r>
            <a:r>
              <a:rPr lang="en-US" sz="1600" dirty="0" smtClean="0">
                <a:latin typeface="Bookman Old Style" pitchFamily="18" charset="0"/>
                <a:hlinkClick r:id="rId15" action="ppaction://hlinkfile" tooltip="Confederated Tribes of Warm Springs"/>
              </a:rPr>
              <a:t>Confederated Tribes of Warm Springs</a:t>
            </a:r>
            <a:endParaRPr lang="en-US" sz="1600" dirty="0" smtClean="0">
              <a:latin typeface="Bookman Old Style" pitchFamily="18" charset="0"/>
            </a:endParaRPr>
          </a:p>
          <a:p>
            <a:pPr>
              <a:buFont typeface="+mj-lt"/>
              <a:buAutoNum type="arabicPeriod"/>
            </a:pPr>
            <a:endParaRPr lang="en-US" sz="1600" dirty="0" smtClean="0">
              <a:latin typeface="Bookman Old Style" pitchFamily="18" charset="0"/>
            </a:endParaRPr>
          </a:p>
          <a:p>
            <a:pPr>
              <a:buNone/>
            </a:pPr>
            <a:r>
              <a:rPr lang="en-US" sz="1600" dirty="0" smtClean="0">
                <a:latin typeface="Bookman Old Style" pitchFamily="18" charset="0"/>
              </a:rPr>
              <a:t>----------</a:t>
            </a:r>
          </a:p>
          <a:p>
            <a:pPr>
              <a:buNone/>
            </a:pPr>
            <a:endParaRPr lang="en-US" sz="1600" dirty="0" smtClean="0">
              <a:latin typeface="Bookman Old Style" pitchFamily="18" charset="0"/>
            </a:endParaRPr>
          </a:p>
          <a:p>
            <a:pPr>
              <a:buNone/>
            </a:pPr>
            <a:r>
              <a:rPr lang="en-US" sz="1600" dirty="0" smtClean="0">
                <a:hlinkClick r:id="rId16" action="ppaction://hlinkfile" tooltip="Fort McDermitt Indian Reservation (page does not exist)"/>
              </a:rPr>
              <a:t>Fort </a:t>
            </a:r>
            <a:r>
              <a:rPr lang="en-US" sz="1600" dirty="0" err="1" smtClean="0">
                <a:hlinkClick r:id="rId16" action="ppaction://hlinkfile" tooltip="Fort McDermitt Indian Reservation (page does not exist)"/>
              </a:rPr>
              <a:t>McDermitt</a:t>
            </a:r>
            <a:r>
              <a:rPr lang="en-US" sz="1600" dirty="0" smtClean="0">
                <a:hlinkClick r:id="rId16" action="ppaction://hlinkfile" tooltip="Fort McDermitt Indian Reservation (page does not exist)"/>
              </a:rPr>
              <a:t> Indian Reservation</a:t>
            </a:r>
            <a:r>
              <a:rPr lang="en-US" sz="1600" dirty="0" smtClean="0"/>
              <a:t>, of the </a:t>
            </a:r>
            <a:r>
              <a:rPr lang="en-US" sz="1600" dirty="0" smtClean="0">
                <a:hlinkClick r:id="rId17" action="ppaction://hlinkfile" tooltip="Fort McDermitt Paiute and Shoshone Tribes (page does not exist)"/>
              </a:rPr>
              <a:t>Fort </a:t>
            </a:r>
            <a:r>
              <a:rPr lang="en-US" sz="1600" dirty="0" err="1" smtClean="0">
                <a:hlinkClick r:id="rId17" action="ppaction://hlinkfile" tooltip="Fort McDermitt Paiute and Shoshone Tribes (page does not exist)"/>
              </a:rPr>
              <a:t>McDermitt</a:t>
            </a:r>
            <a:r>
              <a:rPr lang="en-US" sz="1600" dirty="0" smtClean="0">
                <a:hlinkClick r:id="rId17" action="ppaction://hlinkfile" tooltip="Fort McDermitt Paiute and Shoshone Tribes (page does not exist)"/>
              </a:rPr>
              <a:t> Paiute and Shoshone Tribes</a:t>
            </a:r>
            <a:r>
              <a:rPr lang="en-US" sz="1600" dirty="0" smtClean="0"/>
              <a:t>.  This reservation resides in both Oregon and Nevada but is listed under Nevada jurisdiction.</a:t>
            </a:r>
            <a:endParaRPr lang="en-US" sz="1600" dirty="0" smtClean="0">
              <a:latin typeface="Bookman Old Style" pitchFamily="18" charset="0"/>
            </a:endParaRPr>
          </a:p>
          <a:p>
            <a:pPr>
              <a:buFont typeface="+mj-lt"/>
              <a:buAutoNum type="arabicPeriod"/>
            </a:pPr>
            <a:endParaRPr lang="en-US" sz="1600" dirty="0">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 calcmode="lin" valueType="num">
                                      <p:cBhvr additive="base">
                                        <p:cTn id="4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anim calcmode="lin" valueType="num">
                                      <p:cBhvr additive="base">
                                        <p:cTn id="49"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6" end="16"/>
                                            </p:txEl>
                                          </p:spTgt>
                                        </p:tgtEl>
                                        <p:attrNameLst>
                                          <p:attrName>style.visibility</p:attrName>
                                        </p:attrNameLst>
                                      </p:cBhvr>
                                      <p:to>
                                        <p:strVal val="visible"/>
                                      </p:to>
                                    </p:set>
                                    <p:anim calcmode="lin" valueType="num">
                                      <p:cBhvr additive="base">
                                        <p:cTn id="55"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Bookman Old Style" pitchFamily="18" charset="0"/>
              </a:rPr>
              <a:t>Works Cited</a:t>
            </a:r>
            <a:endParaRPr lang="en-US" dirty="0">
              <a:latin typeface="Bookman Old Style" pitchFamily="18" charset="0"/>
            </a:endParaRPr>
          </a:p>
        </p:txBody>
      </p:sp>
      <p:sp>
        <p:nvSpPr>
          <p:cNvPr id="3" name="Content Placeholder 2"/>
          <p:cNvSpPr>
            <a:spLocks noGrp="1"/>
          </p:cNvSpPr>
          <p:nvPr>
            <p:ph idx="1"/>
          </p:nvPr>
        </p:nvSpPr>
        <p:spPr>
          <a:xfrm>
            <a:off x="0" y="1295400"/>
            <a:ext cx="9144000" cy="5562600"/>
          </a:xfrm>
        </p:spPr>
        <p:txBody>
          <a:bodyPr>
            <a:normAutofit/>
          </a:bodyPr>
          <a:lstStyle/>
          <a:p>
            <a:r>
              <a:rPr lang="en-US" sz="1400" b="1" i="1" dirty="0" smtClean="0">
                <a:latin typeface="Bookman Old Style" pitchFamily="18" charset="0"/>
              </a:rPr>
              <a:t>Slide </a:t>
            </a:r>
            <a:r>
              <a:rPr lang="en-US" sz="1400" b="1" i="1" dirty="0" smtClean="0">
                <a:latin typeface="Bookman Old Style" pitchFamily="18" charset="0"/>
              </a:rPr>
              <a:t>1, Picture of Indian Boarding School from </a:t>
            </a:r>
            <a:r>
              <a:rPr lang="en-US" sz="1400" b="1" i="1" dirty="0" smtClean="0">
                <a:latin typeface="Bookman Old Style" pitchFamily="18" charset="0"/>
                <a:hlinkClick r:id="rId2"/>
              </a:rPr>
              <a:t>http://www.english.illinois.edu/maps/index.htm</a:t>
            </a:r>
            <a:endParaRPr lang="en-US" sz="1400" b="1" i="1" dirty="0" smtClean="0">
              <a:latin typeface="Bookman Old Style" pitchFamily="18" charset="0"/>
            </a:endParaRPr>
          </a:p>
          <a:p>
            <a:endParaRPr lang="en-US" sz="1400" b="1" dirty="0" smtClean="0">
              <a:latin typeface="Bookman Old Style" pitchFamily="18" charset="0"/>
            </a:endParaRPr>
          </a:p>
          <a:p>
            <a:r>
              <a:rPr lang="en-US" sz="1400" b="1" dirty="0" smtClean="0">
                <a:latin typeface="Bookman Old Style" pitchFamily="18" charset="0"/>
              </a:rPr>
              <a:t>Slide 4, From </a:t>
            </a:r>
            <a:r>
              <a:rPr lang="en-US" sz="1400" b="1" dirty="0" smtClean="0">
                <a:latin typeface="Bookman Old Style" pitchFamily="18" charset="0"/>
                <a:hlinkClick r:id="rId3"/>
              </a:rPr>
              <a:t>http</a:t>
            </a:r>
            <a:r>
              <a:rPr lang="en-US" sz="1400" b="1" dirty="0" smtClean="0">
                <a:latin typeface="Bookman Old Style" pitchFamily="18" charset="0"/>
                <a:hlinkClick r:id="rId3"/>
              </a:rPr>
              <a:t>://</a:t>
            </a:r>
            <a:r>
              <a:rPr lang="en-US" sz="1400" b="1" dirty="0" smtClean="0">
                <a:latin typeface="Bookman Old Style" pitchFamily="18" charset="0"/>
                <a:hlinkClick r:id="rId3"/>
              </a:rPr>
              <a:t>www.aaanativearts.com/printout1459.html</a:t>
            </a:r>
            <a:r>
              <a:rPr lang="en-US" sz="1400" b="1" dirty="0" smtClean="0">
                <a:latin typeface="Bookman Old Style" pitchFamily="18" charset="0"/>
              </a:rPr>
              <a:t> </a:t>
            </a:r>
            <a:endParaRPr lang="en-US" sz="1400" b="1" dirty="0" smtClean="0">
              <a:latin typeface="Bookman Old Style" pitchFamily="18" charset="0"/>
            </a:endParaRPr>
          </a:p>
          <a:p>
            <a:endParaRPr lang="en-US" sz="1400" b="1" i="1" dirty="0" smtClean="0">
              <a:latin typeface="Bookman Old Style" pitchFamily="18" charset="0"/>
            </a:endParaRPr>
          </a:p>
          <a:p>
            <a:r>
              <a:rPr lang="en-US" sz="1400" b="1" i="1" dirty="0" smtClean="0">
                <a:latin typeface="Bookman Old Style" pitchFamily="18" charset="0"/>
              </a:rPr>
              <a:t>Slide 5, </a:t>
            </a:r>
            <a:r>
              <a:rPr lang="en-US" sz="1400" b="1" dirty="0" smtClean="0">
                <a:latin typeface="Bookman Old Style" pitchFamily="18" charset="0"/>
              </a:rPr>
              <a:t>Jack Abramoff scandal from </a:t>
            </a:r>
            <a:r>
              <a:rPr lang="en-US" sz="1400" b="1" dirty="0" smtClean="0">
                <a:latin typeface="Bookman Old Style" pitchFamily="18" charset="0"/>
                <a:hlinkClick r:id="rId4"/>
              </a:rPr>
              <a:t>http</a:t>
            </a:r>
            <a:r>
              <a:rPr lang="en-US" sz="1400" b="1" dirty="0" smtClean="0">
                <a:latin typeface="Bookman Old Style" pitchFamily="18" charset="0"/>
                <a:hlinkClick r:id="rId4"/>
              </a:rPr>
              <a:t>://</a:t>
            </a:r>
            <a:r>
              <a:rPr lang="en-US" sz="1400" b="1" dirty="0" smtClean="0">
                <a:latin typeface="Bookman Old Style" pitchFamily="18" charset="0"/>
                <a:hlinkClick r:id="rId4"/>
              </a:rPr>
              <a:t>en.wikipedia.org/wiki/Jack_Abramoff_Indian_lobbying_scandal</a:t>
            </a:r>
            <a:r>
              <a:rPr lang="en-US" sz="1400" b="1" dirty="0" smtClean="0">
                <a:latin typeface="Bookman Old Style" pitchFamily="18" charset="0"/>
              </a:rPr>
              <a:t> and </a:t>
            </a:r>
            <a:r>
              <a:rPr lang="en-US" sz="1400" b="1" dirty="0" smtClean="0">
                <a:latin typeface="Bookman Old Style" pitchFamily="18" charset="0"/>
                <a:hlinkClick r:id="rId5"/>
              </a:rPr>
              <a:t>http</a:t>
            </a:r>
            <a:r>
              <a:rPr lang="en-US" sz="1400" b="1" dirty="0" smtClean="0">
                <a:latin typeface="Bookman Old Style" pitchFamily="18" charset="0"/>
                <a:hlinkClick r:id="rId5"/>
              </a:rPr>
              <a:t>://</a:t>
            </a:r>
            <a:r>
              <a:rPr lang="en-US" sz="1400" b="1" dirty="0" smtClean="0">
                <a:latin typeface="Bookman Old Style" pitchFamily="18" charset="0"/>
                <a:hlinkClick r:id="rId5"/>
              </a:rPr>
              <a:t>en.wikipedia.org/wiki/Jack_Abramoff#Tribal_lobbying</a:t>
            </a:r>
            <a:r>
              <a:rPr lang="en-US" sz="1400" b="1" dirty="0" smtClean="0">
                <a:latin typeface="Bookman Old Style" pitchFamily="18" charset="0"/>
              </a:rPr>
              <a:t> </a:t>
            </a:r>
            <a:endParaRPr lang="en-US" sz="1400" b="1" dirty="0" smtClean="0">
              <a:latin typeface="Bookman Old Style" pitchFamily="18" charset="0"/>
            </a:endParaRPr>
          </a:p>
          <a:p>
            <a:endParaRPr lang="en-US" sz="1400" b="1" dirty="0" smtClean="0">
              <a:latin typeface="Bookman Old Style" pitchFamily="18" charset="0"/>
            </a:endParaRPr>
          </a:p>
          <a:p>
            <a:r>
              <a:rPr lang="en-US" sz="1400" b="1" dirty="0" smtClean="0">
                <a:latin typeface="Bookman Old Style" pitchFamily="18" charset="0"/>
              </a:rPr>
              <a:t>Slide 6, Tom </a:t>
            </a:r>
            <a:r>
              <a:rPr lang="en-US" sz="1400" b="1" dirty="0" smtClean="0">
                <a:latin typeface="Bookman Old Style" pitchFamily="18" charset="0"/>
              </a:rPr>
              <a:t>Delay information from </a:t>
            </a:r>
            <a:r>
              <a:rPr lang="en-US" sz="1400" b="1" dirty="0" smtClean="0">
                <a:latin typeface="Bookman Old Style" pitchFamily="18" charset="0"/>
                <a:hlinkClick r:id="rId6"/>
              </a:rPr>
              <a:t>http</a:t>
            </a:r>
            <a:r>
              <a:rPr lang="en-US" sz="1400" b="1" dirty="0" smtClean="0">
                <a:latin typeface="Bookman Old Style" pitchFamily="18" charset="0"/>
                <a:hlinkClick r:id="rId6"/>
              </a:rPr>
              <a:t>://</a:t>
            </a:r>
            <a:r>
              <a:rPr lang="en-US" sz="1400" b="1" dirty="0" smtClean="0">
                <a:latin typeface="Bookman Old Style" pitchFamily="18" charset="0"/>
                <a:hlinkClick r:id="rId6"/>
              </a:rPr>
              <a:t>en.wikipedia.org/wiki/Tom_DeLay</a:t>
            </a:r>
            <a:r>
              <a:rPr lang="en-US" sz="1400" b="1" dirty="0" smtClean="0">
                <a:latin typeface="Bookman Old Style" pitchFamily="18" charset="0"/>
              </a:rPr>
              <a:t> </a:t>
            </a:r>
          </a:p>
          <a:p>
            <a:endParaRPr lang="en-US" sz="1400" b="1" dirty="0" smtClean="0">
              <a:latin typeface="Bookman Old Style" pitchFamily="18" charset="0"/>
            </a:endParaRPr>
          </a:p>
          <a:p>
            <a:r>
              <a:rPr lang="en-US" sz="1400" b="1" dirty="0" smtClean="0">
                <a:latin typeface="Bookman Old Style" pitchFamily="18" charset="0"/>
              </a:rPr>
              <a:t>Slide 7, </a:t>
            </a:r>
            <a:r>
              <a:rPr lang="en-US" sz="1400" b="1" dirty="0" smtClean="0">
                <a:latin typeface="Bookman Old Style" pitchFamily="18" charset="0"/>
              </a:rPr>
              <a:t>Slade Gordon information from </a:t>
            </a:r>
            <a:r>
              <a:rPr lang="en-US" sz="1400" b="1" dirty="0" smtClean="0">
                <a:latin typeface="Bookman Old Style" pitchFamily="18" charset="0"/>
                <a:hlinkClick r:id="rId7"/>
              </a:rPr>
              <a:t>http</a:t>
            </a:r>
            <a:r>
              <a:rPr lang="en-US" sz="1400" b="1" dirty="0" smtClean="0">
                <a:latin typeface="Bookman Old Style" pitchFamily="18" charset="0"/>
                <a:hlinkClick r:id="rId7"/>
              </a:rPr>
              <a:t>://</a:t>
            </a:r>
            <a:r>
              <a:rPr lang="en-US" sz="1400" b="1" dirty="0" smtClean="0">
                <a:latin typeface="Bookman Old Style" pitchFamily="18" charset="0"/>
                <a:hlinkClick r:id="rId7"/>
              </a:rPr>
              <a:t>www.nytimes.com/1997/08/27/us/senate-measures-would-deal-blow-to-indian-rights.html</a:t>
            </a:r>
            <a:r>
              <a:rPr lang="en-US" sz="1400" b="1" dirty="0" smtClean="0">
                <a:latin typeface="Bookman Old Style" pitchFamily="18" charset="0"/>
              </a:rPr>
              <a:t>  </a:t>
            </a:r>
            <a:r>
              <a:rPr lang="en-US" sz="1400" b="1" dirty="0" smtClean="0">
                <a:latin typeface="Bookman Old Style" pitchFamily="18" charset="0"/>
              </a:rPr>
              <a:t>and American Indian Equal Justice Act from </a:t>
            </a:r>
            <a:r>
              <a:rPr lang="en-US" sz="1400" b="1" dirty="0" smtClean="0">
                <a:latin typeface="Bookman Old Style" pitchFamily="18" charset="0"/>
                <a:hlinkClick r:id="rId8"/>
              </a:rPr>
              <a:t>http</a:t>
            </a:r>
            <a:r>
              <a:rPr lang="en-US" sz="1400" b="1" dirty="0" smtClean="0">
                <a:latin typeface="Bookman Old Style" pitchFamily="18" charset="0"/>
                <a:hlinkClick r:id="rId8"/>
              </a:rPr>
              <a:t>://</a:t>
            </a:r>
            <a:r>
              <a:rPr lang="en-US" sz="1400" b="1" dirty="0" smtClean="0">
                <a:latin typeface="Bookman Old Style" pitchFamily="18" charset="0"/>
                <a:hlinkClick r:id="rId8"/>
              </a:rPr>
              <a:t>lenapelady.tripod.com/termination5.html</a:t>
            </a:r>
            <a:r>
              <a:rPr lang="en-US" sz="1400" b="1" dirty="0" smtClean="0">
                <a:latin typeface="Bookman Old Style" pitchFamily="18" charset="0"/>
              </a:rPr>
              <a:t>  Statement </a:t>
            </a:r>
            <a:r>
              <a:rPr lang="en-US" sz="1400" b="1" dirty="0" smtClean="0">
                <a:latin typeface="Bookman Old Style" pitchFamily="18" charset="0"/>
              </a:rPr>
              <a:t>of leave by Carl </a:t>
            </a:r>
            <a:r>
              <a:rPr lang="en-US" sz="1400" b="1" dirty="0" smtClean="0">
                <a:latin typeface="Bookman Old Style" pitchFamily="18" charset="0"/>
              </a:rPr>
              <a:t>Levin</a:t>
            </a:r>
            <a:r>
              <a:rPr lang="en-US" sz="1400" b="1" dirty="0" smtClean="0">
                <a:latin typeface="Bookman Old Style" pitchFamily="18" charset="0"/>
                <a:hlinkClick r:id="rId9"/>
              </a:rPr>
              <a:t>http</a:t>
            </a:r>
            <a:r>
              <a:rPr lang="en-US" sz="1400" b="1" dirty="0" smtClean="0">
                <a:latin typeface="Bookman Old Style" pitchFamily="18" charset="0"/>
                <a:hlinkClick r:id="rId9"/>
              </a:rPr>
              <a:t>://</a:t>
            </a:r>
            <a:r>
              <a:rPr lang="en-US" sz="1400" b="1" dirty="0" smtClean="0">
                <a:latin typeface="Bookman Old Style" pitchFamily="18" charset="0"/>
                <a:hlinkClick r:id="rId9"/>
              </a:rPr>
              <a:t>levin.senate.gov/newsroom/release.cfm?id=211463</a:t>
            </a:r>
            <a:r>
              <a:rPr lang="en-US" sz="1400" b="1" dirty="0" smtClean="0">
                <a:latin typeface="Bookman Old Style" pitchFamily="18" charset="0"/>
              </a:rPr>
              <a:t> </a:t>
            </a:r>
            <a:endParaRPr lang="en-US" sz="1400" b="1" dirty="0" smtClean="0">
              <a:latin typeface="Bookman Old Style" pitchFamily="18" charset="0"/>
            </a:endParaRPr>
          </a:p>
          <a:p>
            <a:endParaRPr lang="en-US" sz="1400" b="1" dirty="0" smtClean="0">
              <a:latin typeface="Bookman Old Style" pitchFamily="18" charset="0"/>
            </a:endParaRPr>
          </a:p>
          <a:p>
            <a:r>
              <a:rPr lang="en-US" sz="1400" b="1" dirty="0" smtClean="0">
                <a:latin typeface="Bookman Old Style" pitchFamily="18" charset="0"/>
              </a:rPr>
              <a:t>Slide 8, </a:t>
            </a:r>
            <a:r>
              <a:rPr lang="en-US" sz="1400" b="1" dirty="0" smtClean="0">
                <a:latin typeface="Bookman Old Style" pitchFamily="18" charset="0"/>
                <a:hlinkClick r:id="rId10"/>
              </a:rPr>
              <a:t>http://www.youtube.com/watch?v=vqN28elSzCU&amp;feature=fvw</a:t>
            </a:r>
            <a:endParaRPr lang="en-US" sz="1400" b="1" dirty="0" smtClean="0">
              <a:latin typeface="Bookman Old Style" pitchFamily="18" charset="0"/>
            </a:endParaRPr>
          </a:p>
          <a:p>
            <a:endParaRPr lang="en-US" sz="1400" b="1" dirty="0" smtClean="0">
              <a:latin typeface="Bookman Old Style" pitchFamily="18" charset="0"/>
            </a:endParaRPr>
          </a:p>
          <a:p>
            <a:r>
              <a:rPr lang="en-US" sz="1400" b="1" dirty="0" smtClean="0">
                <a:latin typeface="Bookman Old Style" pitchFamily="18" charset="0"/>
              </a:rPr>
              <a:t>Slide </a:t>
            </a:r>
            <a:r>
              <a:rPr lang="en-US" sz="1400" b="1" dirty="0" smtClean="0">
                <a:latin typeface="Bookman Old Style" pitchFamily="18" charset="0"/>
              </a:rPr>
              <a:t>10, Information for this chart taken from </a:t>
            </a:r>
            <a:r>
              <a:rPr lang="en-US" sz="1400" b="1" dirty="0" smtClean="0">
                <a:latin typeface="Bookman Old Style" pitchFamily="18" charset="0"/>
                <a:hlinkClick r:id="rId11"/>
              </a:rPr>
              <a:t>http://</a:t>
            </a:r>
            <a:r>
              <a:rPr lang="en-US" sz="1400" b="1" dirty="0" smtClean="0">
                <a:latin typeface="Bookman Old Style" pitchFamily="18" charset="0"/>
                <a:hlinkClick r:id="rId11"/>
              </a:rPr>
              <a:t>www.doi.gov/secretary/officials_orgchart.html</a:t>
            </a:r>
            <a:r>
              <a:rPr lang="en-US" sz="1400" b="1" dirty="0" smtClean="0">
                <a:latin typeface="Bookman Old Style" pitchFamily="18" charset="0"/>
              </a:rPr>
              <a:t> </a:t>
            </a:r>
          </a:p>
          <a:p>
            <a:endParaRPr lang="en-US" sz="1400" b="1" i="1" dirty="0" smtClean="0">
              <a:latin typeface="Bookman Old Style" pitchFamily="18" charset="0"/>
            </a:endParaRPr>
          </a:p>
          <a:p>
            <a:r>
              <a:rPr lang="en-US" sz="1400" b="1" i="1" dirty="0" smtClean="0">
                <a:latin typeface="Bookman Old Style" pitchFamily="18" charset="0"/>
              </a:rPr>
              <a:t>Slide 11, </a:t>
            </a:r>
            <a:r>
              <a:rPr lang="en-US" sz="1400" b="1" dirty="0" smtClean="0">
                <a:latin typeface="Bookman Old Style" pitchFamily="18" charset="0"/>
              </a:rPr>
              <a:t>Albion Monitor </a:t>
            </a:r>
            <a:r>
              <a:rPr lang="en-US" sz="1400" b="1" i="1" dirty="0" smtClean="0">
                <a:latin typeface="Bookman Old Style" pitchFamily="18" charset="0"/>
              </a:rPr>
              <a:t>August 15, 1996 </a:t>
            </a:r>
            <a:r>
              <a:rPr lang="en-US" sz="1400" b="1" dirty="0" smtClean="0">
                <a:latin typeface="Bookman Old Style" pitchFamily="18" charset="0"/>
              </a:rPr>
              <a:t>(</a:t>
            </a:r>
            <a:r>
              <a:rPr lang="en-US" sz="1400" b="1" dirty="0" smtClean="0">
                <a:latin typeface="Bookman Old Style" pitchFamily="18" charset="0"/>
                <a:hlinkClick r:id="rId12"/>
              </a:rPr>
              <a:t>http://www.monitor.net/monitor</a:t>
            </a:r>
            <a:r>
              <a:rPr lang="en-US" sz="1400" b="1" dirty="0" smtClean="0">
                <a:latin typeface="Bookman Old Style" pitchFamily="18" charset="0"/>
              </a:rPr>
              <a:t>) </a:t>
            </a:r>
            <a:endParaRPr lang="en-US" sz="1400" b="1" dirty="0" smtClean="0">
              <a:latin typeface="Bookman Old Styl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Bookman Old Style" pitchFamily="18" charset="0"/>
              </a:rPr>
              <a:t>Lets end the rumors</a:t>
            </a:r>
            <a:endParaRPr lang="en-US" dirty="0">
              <a:latin typeface="Bookman Old Style" pitchFamily="18" charset="0"/>
            </a:endParaRPr>
          </a:p>
        </p:txBody>
      </p:sp>
      <p:sp>
        <p:nvSpPr>
          <p:cNvPr id="3" name="Content Placeholder 2"/>
          <p:cNvSpPr>
            <a:spLocks noGrp="1"/>
          </p:cNvSpPr>
          <p:nvPr>
            <p:ph idx="1"/>
          </p:nvPr>
        </p:nvSpPr>
        <p:spPr>
          <a:xfrm>
            <a:off x="0" y="1600200"/>
            <a:ext cx="9144000" cy="5257800"/>
          </a:xfrm>
        </p:spPr>
        <p:txBody>
          <a:bodyPr>
            <a:normAutofit/>
          </a:bodyPr>
          <a:lstStyle/>
          <a:p>
            <a:r>
              <a:rPr lang="en-US" dirty="0" smtClean="0">
                <a:latin typeface="Bookman Old Style" pitchFamily="18" charset="0"/>
              </a:rPr>
              <a:t>Indians do not receive free government moneys in payment to </a:t>
            </a:r>
            <a:r>
              <a:rPr lang="en-US" dirty="0" smtClean="0">
                <a:latin typeface="Bookman Old Style" pitchFamily="18" charset="0"/>
              </a:rPr>
              <a:t>individuals for being “native </a:t>
            </a:r>
            <a:r>
              <a:rPr lang="en-US" dirty="0" err="1" smtClean="0">
                <a:latin typeface="Bookman Old Style" pitchFamily="18" charset="0"/>
              </a:rPr>
              <a:t>american</a:t>
            </a:r>
            <a:r>
              <a:rPr lang="en-US" dirty="0" smtClean="0">
                <a:latin typeface="Bookman Old Style" pitchFamily="18" charset="0"/>
              </a:rPr>
              <a:t>.”</a:t>
            </a:r>
            <a:endParaRPr lang="en-US" dirty="0" smtClean="0">
              <a:latin typeface="Bookman Old Style" pitchFamily="18" charset="0"/>
            </a:endParaRPr>
          </a:p>
          <a:p>
            <a:pPr lvl="1"/>
            <a:r>
              <a:rPr lang="en-US" dirty="0" smtClean="0">
                <a:latin typeface="Bookman Old Style" pitchFamily="18" charset="0"/>
              </a:rPr>
              <a:t>They receive support payments for social services just like the rest of us</a:t>
            </a:r>
            <a:r>
              <a:rPr lang="en-US" dirty="0" smtClean="0">
                <a:latin typeface="Bookman Old Style" pitchFamily="18" charset="0"/>
              </a:rPr>
              <a:t>.</a:t>
            </a:r>
            <a:endParaRPr lang="en-US" dirty="0" smtClean="0">
              <a:latin typeface="Bookman Old Style" pitchFamily="18" charset="0"/>
            </a:endParaRPr>
          </a:p>
          <a:p>
            <a:r>
              <a:rPr lang="en-US" dirty="0" smtClean="0">
                <a:latin typeface="Bookman Old Style" pitchFamily="18" charset="0"/>
              </a:rPr>
              <a:t>The battle for sovereignty continues.</a:t>
            </a:r>
          </a:p>
          <a:p>
            <a:pPr lvl="1"/>
            <a:r>
              <a:rPr lang="en-US" dirty="0" smtClean="0">
                <a:latin typeface="Bookman Old Style" pitchFamily="18" charset="0"/>
              </a:rPr>
              <a:t>Said </a:t>
            </a:r>
            <a:r>
              <a:rPr lang="en-US" dirty="0" err="1" smtClean="0">
                <a:latin typeface="Bookman Old Style" pitchFamily="18" charset="0"/>
              </a:rPr>
              <a:t>sovern</a:t>
            </a:r>
            <a:r>
              <a:rPr lang="en-US" dirty="0" smtClean="0">
                <a:latin typeface="Bookman Old Style" pitchFamily="18" charset="0"/>
              </a:rPr>
              <a:t> nations not experiencing exact </a:t>
            </a:r>
            <a:r>
              <a:rPr lang="en-US" dirty="0" err="1" smtClean="0">
                <a:latin typeface="Bookman Old Style" pitchFamily="18" charset="0"/>
              </a:rPr>
              <a:t>sovernty</a:t>
            </a:r>
            <a:r>
              <a:rPr lang="en-US" dirty="0" smtClean="0">
                <a:latin typeface="Bookman Old Style" pitchFamily="18" charset="0"/>
              </a:rPr>
              <a:t>.</a:t>
            </a:r>
          </a:p>
          <a:p>
            <a:pPr lvl="2"/>
            <a:r>
              <a:rPr lang="en-US" dirty="0" smtClean="0">
                <a:latin typeface="Bookman Old Style" pitchFamily="18" charset="0"/>
              </a:rPr>
              <a:t>Token </a:t>
            </a:r>
            <a:r>
              <a:rPr lang="en-US" dirty="0" err="1" smtClean="0">
                <a:latin typeface="Bookman Old Style" pitchFamily="18" charset="0"/>
              </a:rPr>
              <a:t>sovernty</a:t>
            </a:r>
            <a:r>
              <a:rPr lang="en-US" dirty="0" smtClean="0">
                <a:latin typeface="Bookman Old Style" pitchFamily="18" charset="0"/>
              </a:rPr>
              <a:t>, government still makes decisions over land and trust funds.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Bookman Old Style" pitchFamily="18" charset="0"/>
              </a:rPr>
              <a:t>Misrepresentation in Government</a:t>
            </a:r>
            <a:endParaRPr lang="en-US" dirty="0">
              <a:latin typeface="Bookman Old Style" pitchFamily="18" charset="0"/>
            </a:endParaRPr>
          </a:p>
        </p:txBody>
      </p:sp>
      <p:sp>
        <p:nvSpPr>
          <p:cNvPr id="3" name="Content Placeholder 2"/>
          <p:cNvSpPr>
            <a:spLocks noGrp="1"/>
          </p:cNvSpPr>
          <p:nvPr>
            <p:ph idx="1"/>
          </p:nvPr>
        </p:nvSpPr>
        <p:spPr>
          <a:xfrm>
            <a:off x="0" y="1600200"/>
            <a:ext cx="9144000" cy="5257800"/>
          </a:xfrm>
        </p:spPr>
        <p:txBody>
          <a:bodyPr/>
          <a:lstStyle/>
          <a:p>
            <a:r>
              <a:rPr lang="en-US" dirty="0" smtClean="0">
                <a:latin typeface="Bookman Old Style" pitchFamily="18" charset="0"/>
              </a:rPr>
              <a:t>Of 86 poorest districts, 24 are reservations.</a:t>
            </a:r>
          </a:p>
          <a:p>
            <a:pPr lvl="1"/>
            <a:r>
              <a:rPr lang="en-US" dirty="0" smtClean="0">
                <a:latin typeface="Bookman Old Style" pitchFamily="18" charset="0"/>
              </a:rPr>
              <a:t>Who advocates on their behalf?</a:t>
            </a:r>
          </a:p>
          <a:p>
            <a:r>
              <a:rPr lang="en-US" dirty="0" smtClean="0">
                <a:latin typeface="Bookman Old Style" pitchFamily="18" charset="0"/>
              </a:rPr>
              <a:t>Tom </a:t>
            </a:r>
            <a:r>
              <a:rPr lang="en-US" dirty="0" smtClean="0">
                <a:latin typeface="Bookman Old Style" pitchFamily="18" charset="0"/>
              </a:rPr>
              <a:t>Delay (Senate) and Jack Abramoff (</a:t>
            </a:r>
            <a:r>
              <a:rPr lang="en-US" dirty="0" err="1" smtClean="0">
                <a:latin typeface="Bookman Old Style" pitchFamily="18" charset="0"/>
              </a:rPr>
              <a:t>Lobbyest</a:t>
            </a:r>
            <a:r>
              <a:rPr lang="en-US" dirty="0" smtClean="0">
                <a:latin typeface="Bookman Old Style" pitchFamily="18" charset="0"/>
              </a:rPr>
              <a:t>) connections to violating ethics and robbing.</a:t>
            </a:r>
            <a:endParaRPr lang="en-US" dirty="0" smtClean="0">
              <a:latin typeface="Bookman Old Style" pitchFamily="18" charset="0"/>
            </a:endParaRPr>
          </a:p>
          <a:p>
            <a:r>
              <a:rPr lang="en-US" dirty="0" smtClean="0">
                <a:latin typeface="Bookman Old Style" pitchFamily="18" charset="0"/>
              </a:rPr>
              <a:t>Slate Gorton, Washington State.</a:t>
            </a:r>
          </a:p>
          <a:p>
            <a:pPr lvl="1"/>
            <a:endParaRPr lang="en-US" dirty="0">
              <a:latin typeface="Bookman Old Styl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4000" dirty="0" smtClean="0">
                <a:latin typeface="Bookman Old Style" pitchFamily="18" charset="0"/>
              </a:rPr>
              <a:t>Poorest Indian Communities </a:t>
            </a:r>
            <a:r>
              <a:rPr lang="en-US" sz="3200" dirty="0" smtClean="0">
                <a:latin typeface="Bookman Old Style" pitchFamily="18" charset="0"/>
              </a:rPr>
              <a:t>(rankings include non-</a:t>
            </a:r>
            <a:r>
              <a:rPr lang="en-US" sz="3200" dirty="0" err="1" smtClean="0">
                <a:latin typeface="Bookman Old Style" pitchFamily="18" charset="0"/>
              </a:rPr>
              <a:t>indian</a:t>
            </a:r>
            <a:r>
              <a:rPr lang="en-US" sz="3200" dirty="0" smtClean="0">
                <a:latin typeface="Bookman Old Style" pitchFamily="18" charset="0"/>
              </a:rPr>
              <a:t> communities)</a:t>
            </a:r>
            <a:endParaRPr lang="en-US" sz="3200" dirty="0">
              <a:latin typeface="Bookman Old Style" pitchFamily="18" charset="0"/>
            </a:endParaRPr>
          </a:p>
        </p:txBody>
      </p:sp>
      <p:sp>
        <p:nvSpPr>
          <p:cNvPr id="3" name="Content Placeholder 2"/>
          <p:cNvSpPr>
            <a:spLocks noGrp="1"/>
          </p:cNvSpPr>
          <p:nvPr>
            <p:ph idx="1"/>
          </p:nvPr>
        </p:nvSpPr>
        <p:spPr>
          <a:xfrm>
            <a:off x="0" y="3657600"/>
            <a:ext cx="9144000" cy="3200400"/>
          </a:xfrm>
        </p:spPr>
        <p:txBody>
          <a:bodyPr>
            <a:normAutofit fontScale="62500" lnSpcReduction="20000"/>
          </a:bodyPr>
          <a:lstStyle/>
          <a:p>
            <a:pPr marL="514350" indent="-514350">
              <a:buFont typeface="+mj-lt"/>
              <a:buAutoNum type="arabicPeriod"/>
            </a:pPr>
            <a:r>
              <a:rPr lang="en-US" dirty="0" smtClean="0">
                <a:latin typeface="Bookman Old Style" pitchFamily="18" charset="0"/>
              </a:rPr>
              <a:t>Crow Creek Indian Reservation, South Dakota.  Racial makeup is 81.59% Native.  Conditions comparable to Third World.</a:t>
            </a:r>
          </a:p>
          <a:p>
            <a:pPr marL="514350" indent="-514350">
              <a:buFont typeface="+mj-lt"/>
              <a:buAutoNum type="arabicPeriod"/>
            </a:pPr>
            <a:r>
              <a:rPr lang="en-US" dirty="0" smtClean="0">
                <a:latin typeface="Bookman Old Style" pitchFamily="18" charset="0"/>
              </a:rPr>
              <a:t>Pine Ridge Reservation, South Dakota.  Normally first on the list, but conditions above worsened.  Racial make –up is 94.20% native.</a:t>
            </a:r>
          </a:p>
          <a:p>
            <a:pPr marL="514350" indent="-514350">
              <a:buFont typeface="+mj-lt"/>
              <a:buAutoNum type="arabicPeriod"/>
            </a:pPr>
            <a:r>
              <a:rPr lang="en-US" dirty="0" smtClean="0">
                <a:latin typeface="Bookman Old Style" pitchFamily="18" charset="0"/>
              </a:rPr>
              <a:t>Standing Rock Indian Reservation, South Dakota.  Unemployment is 70%.  Many homes lack indoor plumbing, heating systems, and electricity.  Many more don’t have </a:t>
            </a:r>
            <a:r>
              <a:rPr lang="en-US" dirty="0" err="1" smtClean="0">
                <a:latin typeface="Bookman Old Style" pitchFamily="18" charset="0"/>
              </a:rPr>
              <a:t>adquate</a:t>
            </a:r>
            <a:r>
              <a:rPr lang="en-US" dirty="0" smtClean="0">
                <a:latin typeface="Bookman Old Style" pitchFamily="18" charset="0"/>
              </a:rPr>
              <a:t> food and clothing.  Racial make-up is 72.29% native.</a:t>
            </a:r>
          </a:p>
          <a:p>
            <a:pPr marL="514350" indent="-514350">
              <a:buFont typeface="+mj-lt"/>
              <a:buAutoNum type="arabicPeriod"/>
            </a:pPr>
            <a:endParaRPr lang="en-US" dirty="0" smtClean="0">
              <a:latin typeface="Bookman Old Style" pitchFamily="18" charset="0"/>
            </a:endParaRPr>
          </a:p>
          <a:p>
            <a:pPr marL="514350" indent="-514350">
              <a:buFont typeface="Wingdings" pitchFamily="2" charset="2"/>
              <a:buChar char="ü"/>
            </a:pPr>
            <a:r>
              <a:rPr lang="en-US" b="1" dirty="0" smtClean="0">
                <a:latin typeface="Bookman Old Style" pitchFamily="18" charset="0"/>
              </a:rPr>
              <a:t>Five of the 10 poorest districts are reservations within South Dakota.</a:t>
            </a:r>
          </a:p>
          <a:p>
            <a:pPr marL="514350" indent="-514350">
              <a:buFont typeface="+mj-lt"/>
              <a:buAutoNum type="arabicPeriod"/>
            </a:pPr>
            <a:endParaRPr lang="en-US" dirty="0">
              <a:latin typeface="Bookman Old Style" pitchFamily="18" charset="0"/>
            </a:endParaRPr>
          </a:p>
        </p:txBody>
      </p:sp>
      <p:graphicFrame>
        <p:nvGraphicFramePr>
          <p:cNvPr id="5" name="Diagram 4"/>
          <p:cNvGraphicFramePr/>
          <p:nvPr/>
        </p:nvGraphicFramePr>
        <p:xfrm>
          <a:off x="0" y="1143000"/>
          <a:ext cx="9144000" cy="251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514600" y="2057400"/>
            <a:ext cx="4114800" cy="646331"/>
          </a:xfrm>
          <a:prstGeom prst="rect">
            <a:avLst/>
          </a:prstGeom>
          <a:noFill/>
        </p:spPr>
        <p:txBody>
          <a:bodyPr wrap="square" rtlCol="0">
            <a:spAutoFit/>
          </a:bodyPr>
          <a:lstStyle/>
          <a:p>
            <a:pPr algn="ctr"/>
            <a:r>
              <a:rPr lang="en-US" dirty="0" smtClean="0"/>
              <a:t>John McCain is the Chairmen of the Senate Committee on Indian Affairs.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File:Abramoff SIAC 20040929 2.jpg">
            <a:hlinkClick r:id="rId3"/>
          </p:cNvPr>
          <p:cNvPicPr>
            <a:picLocks noChangeAspect="1" noChangeArrowheads="1"/>
          </p:cNvPicPr>
          <p:nvPr/>
        </p:nvPicPr>
        <p:blipFill>
          <a:blip r:embed="rId4" cstate="print"/>
          <a:srcRect/>
          <a:stretch>
            <a:fillRect/>
          </a:stretch>
        </p:blipFill>
        <p:spPr bwMode="auto">
          <a:xfrm>
            <a:off x="0" y="0"/>
            <a:ext cx="5127246" cy="3886200"/>
          </a:xfrm>
          <a:prstGeom prst="rect">
            <a:avLst/>
          </a:prstGeom>
          <a:ln>
            <a:noFill/>
          </a:ln>
          <a:effectLst>
            <a:softEdge rad="112500"/>
          </a:effectLst>
        </p:spPr>
      </p:pic>
      <p:sp>
        <p:nvSpPr>
          <p:cNvPr id="11" name="TextBox 10"/>
          <p:cNvSpPr txBox="1"/>
          <p:nvPr/>
        </p:nvSpPr>
        <p:spPr>
          <a:xfrm>
            <a:off x="0" y="4865019"/>
            <a:ext cx="9144000" cy="1992981"/>
          </a:xfrm>
          <a:prstGeom prst="rect">
            <a:avLst/>
          </a:prstGeom>
          <a:noFill/>
        </p:spPr>
        <p:txBody>
          <a:bodyPr wrap="square" rtlCol="0">
            <a:spAutoFit/>
          </a:bodyPr>
          <a:lstStyle/>
          <a:p>
            <a:pPr marL="0" lvl="2" algn="just">
              <a:lnSpc>
                <a:spcPct val="150000"/>
              </a:lnSpc>
            </a:pPr>
            <a:r>
              <a:rPr lang="en-US" sz="1400" b="1" dirty="0" smtClean="0">
                <a:latin typeface="Bookman Old Style" pitchFamily="18" charset="0"/>
              </a:rPr>
              <a:t>Abramoff pled guilty on January 3, 2006, to three criminal </a:t>
            </a:r>
            <a:r>
              <a:rPr lang="en-US" sz="1400" b="1" dirty="0" smtClean="0">
                <a:latin typeface="Bookman Old Style" pitchFamily="18" charset="0"/>
                <a:hlinkClick r:id="rId5" action="ppaction://hlinkfile" tooltip="Felony"/>
              </a:rPr>
              <a:t>felony</a:t>
            </a:r>
            <a:r>
              <a:rPr lang="en-US" sz="1400" b="1" dirty="0" smtClean="0">
                <a:latin typeface="Bookman Old Style" pitchFamily="18" charset="0"/>
              </a:rPr>
              <a:t> counts in a </a:t>
            </a:r>
            <a:r>
              <a:rPr lang="en-US" sz="1400" b="1" dirty="0" smtClean="0">
                <a:latin typeface="Bookman Old Style" pitchFamily="18" charset="0"/>
                <a:hlinkClick r:id="rId6" action="ppaction://hlinkfile" tooltip="Washington, D.C."/>
              </a:rPr>
              <a:t>Washington, D.C.</a:t>
            </a:r>
            <a:r>
              <a:rPr lang="en-US" sz="1400" b="1" dirty="0" smtClean="0">
                <a:latin typeface="Bookman Old Style" pitchFamily="18" charset="0"/>
              </a:rPr>
              <a:t>, </a:t>
            </a:r>
            <a:r>
              <a:rPr lang="en-US" sz="1400" b="1" dirty="0" smtClean="0">
                <a:latin typeface="Bookman Old Style" pitchFamily="18" charset="0"/>
                <a:hlinkClick r:id="rId7" action="ppaction://hlinkfile" tooltip="United States federal courts"/>
              </a:rPr>
              <a:t>federal court</a:t>
            </a:r>
            <a:r>
              <a:rPr lang="en-US" sz="1400" b="1" dirty="0" smtClean="0">
                <a:latin typeface="Bookman Old Style" pitchFamily="18" charset="0"/>
              </a:rPr>
              <a:t> related to the </a:t>
            </a:r>
            <a:r>
              <a:rPr lang="en-US" sz="1400" b="1" dirty="0" smtClean="0">
                <a:latin typeface="Bookman Old Style" pitchFamily="18" charset="0"/>
                <a:hlinkClick r:id="rId8" action="ppaction://hlinkfile" tooltip="Jack Abramoff Indian lobbying scandal"/>
              </a:rPr>
              <a:t>defrauding of American Indian tribes and corruption of public officials</a:t>
            </a:r>
            <a:r>
              <a:rPr lang="en-US" sz="1400" b="1" dirty="0" smtClean="0">
                <a:latin typeface="Bookman Old Style" pitchFamily="18" charset="0"/>
              </a:rPr>
              <a:t>.</a:t>
            </a:r>
            <a:r>
              <a:rPr lang="en-US" sz="1400" b="1" baseline="30000" dirty="0" smtClean="0">
                <a:latin typeface="Bookman Old Style" pitchFamily="18" charset="0"/>
                <a:hlinkClick r:id="rId9" action="ppaction://hlinkfile"/>
              </a:rPr>
              <a:t>[4]</a:t>
            </a:r>
            <a:r>
              <a:rPr lang="en-US" sz="1400" b="1" dirty="0" smtClean="0">
                <a:latin typeface="Bookman Old Style" pitchFamily="18" charset="0"/>
              </a:rPr>
              <a:t> The four tribes Abramoff and his associates persuaded include: Michigan's Saginaw </a:t>
            </a:r>
            <a:r>
              <a:rPr lang="en-US" sz="1400" b="1" dirty="0" err="1" smtClean="0">
                <a:latin typeface="Bookman Old Style" pitchFamily="18" charset="0"/>
              </a:rPr>
              <a:t>Chippewas</a:t>
            </a:r>
            <a:r>
              <a:rPr lang="en-US" sz="1400" b="1" dirty="0" smtClean="0">
                <a:latin typeface="Bookman Old Style" pitchFamily="18" charset="0"/>
              </a:rPr>
              <a:t>, California's Agua Caliente, the Mississippi Choctaws, and the Louisiana </a:t>
            </a:r>
            <a:r>
              <a:rPr lang="en-US" sz="1400" b="1" dirty="0" err="1" smtClean="0">
                <a:latin typeface="Bookman Old Style" pitchFamily="18" charset="0"/>
              </a:rPr>
              <a:t>Coushattas</a:t>
            </a:r>
            <a:r>
              <a:rPr lang="en-US" sz="1400" b="1" dirty="0" smtClean="0">
                <a:latin typeface="Bookman Old Style" pitchFamily="18" charset="0"/>
              </a:rPr>
              <a:t>. Abramoff is accused of defrauding the tribes of tens of millions of dollars on issues associated with Indian gaming.</a:t>
            </a:r>
          </a:p>
        </p:txBody>
      </p:sp>
      <p:sp>
        <p:nvSpPr>
          <p:cNvPr id="4" name="TextBox 3"/>
          <p:cNvSpPr txBox="1"/>
          <p:nvPr/>
        </p:nvSpPr>
        <p:spPr>
          <a:xfrm>
            <a:off x="4572000" y="0"/>
            <a:ext cx="4572000" cy="3693319"/>
          </a:xfrm>
          <a:prstGeom prst="rect">
            <a:avLst/>
          </a:prstGeom>
          <a:noFill/>
        </p:spPr>
        <p:txBody>
          <a:bodyPr wrap="square" rtlCol="0">
            <a:spAutoFit/>
          </a:bodyPr>
          <a:lstStyle/>
          <a:p>
            <a:pPr lvl="1"/>
            <a:r>
              <a:rPr lang="en-US" b="1" dirty="0" smtClean="0">
                <a:latin typeface="Bookman Old Style" pitchFamily="18" charset="0"/>
              </a:rPr>
              <a:t>Jack Abramoff</a:t>
            </a:r>
            <a:r>
              <a:rPr lang="en-US" dirty="0" smtClean="0">
                <a:latin typeface="Bookman Old Style" pitchFamily="18" charset="0"/>
              </a:rPr>
              <a:t>: "Fire up the jet baby, we're going to El Paso!!" </a:t>
            </a:r>
            <a:r>
              <a:rPr lang="en-US" b="1" dirty="0" smtClean="0">
                <a:latin typeface="Bookman Old Style" pitchFamily="18" charset="0"/>
              </a:rPr>
              <a:t>Mike Scanlon</a:t>
            </a:r>
            <a:r>
              <a:rPr lang="en-US" dirty="0" smtClean="0">
                <a:latin typeface="Bookman Old Style" pitchFamily="18" charset="0"/>
              </a:rPr>
              <a:t>: "I want all their MONEY!!!"</a:t>
            </a:r>
          </a:p>
          <a:p>
            <a:pPr lvl="1"/>
            <a:r>
              <a:rPr lang="en-US" dirty="0" smtClean="0">
                <a:latin typeface="Bookman Old Style" pitchFamily="18" charset="0"/>
              </a:rPr>
              <a:t>"I have to meet with the monkeys from the </a:t>
            </a:r>
            <a:r>
              <a:rPr lang="en-US" dirty="0" smtClean="0">
                <a:latin typeface="Bookman Old Style" pitchFamily="18" charset="0"/>
                <a:hlinkClick r:id="rId10" action="ppaction://hlinkfile" tooltip="Choctaw"/>
              </a:rPr>
              <a:t>Choctaw</a:t>
            </a:r>
            <a:r>
              <a:rPr lang="en-US" dirty="0" smtClean="0">
                <a:latin typeface="Bookman Old Style" pitchFamily="18" charset="0"/>
              </a:rPr>
              <a:t> tribal council. You need to close the deal... with the client...“</a:t>
            </a:r>
          </a:p>
          <a:p>
            <a:pPr lvl="1"/>
            <a:r>
              <a:rPr lang="en-US" dirty="0" smtClean="0">
                <a:latin typeface="Bookman Old Style" pitchFamily="18" charset="0"/>
              </a:rPr>
              <a:t>"These </a:t>
            </a:r>
            <a:r>
              <a:rPr lang="en-US" dirty="0" err="1" smtClean="0">
                <a:latin typeface="Bookman Old Style" pitchFamily="18" charset="0"/>
                <a:hlinkClick r:id="rId11" action="ppaction://hlinkfile" tooltip="Motherfucker"/>
              </a:rPr>
              <a:t>mofos</a:t>
            </a:r>
            <a:r>
              <a:rPr lang="en-US" dirty="0" smtClean="0">
                <a:latin typeface="Bookman Old Style" pitchFamily="18" charset="0"/>
              </a:rPr>
              <a:t> are the stupidest idiots in the land for sure.”</a:t>
            </a:r>
          </a:p>
          <a:p>
            <a:pPr lvl="1"/>
            <a:r>
              <a:rPr lang="en-US" dirty="0" smtClean="0">
                <a:latin typeface="Bookman Old Style" pitchFamily="18" charset="0"/>
              </a:rPr>
              <a:t>"we need to get some money from those monkeys!!"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upload.wikimedia.org/wikipedia/commons/thumb/0/01/TomDeLay.jpg/200px-TomDeLay.jpg">
            <a:hlinkClick r:id="rId3" tooltip="Tom DeLay"/>
          </p:cNvPr>
          <p:cNvPicPr>
            <a:picLocks noChangeAspect="1" noChangeArrowheads="1"/>
          </p:cNvPicPr>
          <p:nvPr/>
        </p:nvPicPr>
        <p:blipFill>
          <a:blip r:embed="rId4" cstate="print"/>
          <a:srcRect/>
          <a:stretch>
            <a:fillRect/>
          </a:stretch>
        </p:blipFill>
        <p:spPr bwMode="auto">
          <a:xfrm>
            <a:off x="3048000" y="0"/>
            <a:ext cx="3048000" cy="3718561"/>
          </a:xfrm>
          <a:prstGeom prst="rect">
            <a:avLst/>
          </a:prstGeom>
          <a:ln>
            <a:noFill/>
          </a:ln>
          <a:effectLst>
            <a:softEdge rad="112500"/>
          </a:effectLst>
        </p:spPr>
      </p:pic>
      <p:sp>
        <p:nvSpPr>
          <p:cNvPr id="5" name="TextBox 4"/>
          <p:cNvSpPr txBox="1"/>
          <p:nvPr/>
        </p:nvSpPr>
        <p:spPr>
          <a:xfrm>
            <a:off x="0" y="3810000"/>
            <a:ext cx="9144000" cy="3003194"/>
          </a:xfrm>
          <a:prstGeom prst="rect">
            <a:avLst/>
          </a:prstGeom>
          <a:noFill/>
        </p:spPr>
        <p:txBody>
          <a:bodyPr wrap="square" rtlCol="0">
            <a:spAutoFit/>
          </a:bodyPr>
          <a:lstStyle/>
          <a:p>
            <a:pPr marL="0" lvl="2" algn="just">
              <a:lnSpc>
                <a:spcPct val="150000"/>
              </a:lnSpc>
            </a:pPr>
            <a:r>
              <a:rPr lang="en-US" sz="1600" b="1" dirty="0" smtClean="0">
                <a:latin typeface="Bookman Old Style" pitchFamily="18" charset="0"/>
              </a:rPr>
              <a:t>There are unsubstantiated rumors that DeLay may be one of the targets of the </a:t>
            </a:r>
            <a:r>
              <a:rPr lang="en-US" sz="1600" b="1" dirty="0" smtClean="0">
                <a:latin typeface="Bookman Old Style" pitchFamily="18" charset="0"/>
                <a:hlinkClick r:id="rId5" action="ppaction://hlinkfile" tooltip="United States Department of Justice"/>
              </a:rPr>
              <a:t>Justice Department</a:t>
            </a:r>
            <a:r>
              <a:rPr lang="en-US" sz="1600" b="1" dirty="0" smtClean="0">
                <a:latin typeface="Bookman Old Style" pitchFamily="18" charset="0"/>
              </a:rPr>
              <a:t> investigation into Republican lobbyist Jack Abramoff's actions.</a:t>
            </a:r>
            <a:r>
              <a:rPr lang="en-US" sz="1600" b="1" baseline="30000" dirty="0" smtClean="0">
                <a:latin typeface="Bookman Old Style" pitchFamily="18" charset="0"/>
              </a:rPr>
              <a:t>[</a:t>
            </a:r>
            <a:r>
              <a:rPr lang="en-US" sz="1600" b="1" i="1" baseline="30000" dirty="0" smtClean="0">
                <a:latin typeface="Bookman Old Style" pitchFamily="18" charset="0"/>
                <a:hlinkClick r:id="rId6" action="ppaction://hlinkfile" tooltip="Wikipedia:Citation needed"/>
              </a:rPr>
              <a:t>citation needed</a:t>
            </a:r>
            <a:r>
              <a:rPr lang="en-US" sz="1600" b="1" baseline="30000" dirty="0" smtClean="0">
                <a:latin typeface="Bookman Old Style" pitchFamily="18" charset="0"/>
              </a:rPr>
              <a:t>]</a:t>
            </a:r>
            <a:r>
              <a:rPr lang="en-US" sz="1600" b="1" dirty="0" smtClean="0">
                <a:latin typeface="Bookman Old Style" pitchFamily="18" charset="0"/>
              </a:rPr>
              <a:t> Abramoff allegedly provided DeLay with trips, gifts, and political donations in exchange for favors to Abramoff's lobbying clients, which included the government of the U.S. Commonwealth of the </a:t>
            </a:r>
            <a:r>
              <a:rPr lang="en-US" sz="1600" b="1" dirty="0" smtClean="0">
                <a:latin typeface="Bookman Old Style" pitchFamily="18" charset="0"/>
                <a:hlinkClick r:id="rId7" action="ppaction://hlinkfile" tooltip="Northern Mariana Islands"/>
              </a:rPr>
              <a:t>Northern Mariana Islands</a:t>
            </a:r>
            <a:r>
              <a:rPr lang="en-US" sz="1600" b="1" dirty="0" smtClean="0">
                <a:latin typeface="Bookman Old Style" pitchFamily="18" charset="0"/>
              </a:rPr>
              <a:t>, </a:t>
            </a:r>
            <a:r>
              <a:rPr lang="en-US" sz="1600" b="1" dirty="0" smtClean="0">
                <a:latin typeface="Bookman Old Style" pitchFamily="18" charset="0"/>
                <a:hlinkClick r:id="rId8" action="ppaction://hlinkfile" tooltip="Internet gambling"/>
              </a:rPr>
              <a:t>Internet gambling</a:t>
            </a:r>
            <a:r>
              <a:rPr lang="en-US" sz="1600" b="1" dirty="0" smtClean="0">
                <a:latin typeface="Bookman Old Style" pitchFamily="18" charset="0"/>
              </a:rPr>
              <a:t> services, and several Native American tribes.</a:t>
            </a:r>
            <a:r>
              <a:rPr lang="en-US" sz="1600" b="1" baseline="30000" dirty="0" smtClean="0">
                <a:latin typeface="Bookman Old Style" pitchFamily="18" charset="0"/>
                <a:hlinkClick r:id="rId9" action="ppaction://hlinkfile"/>
              </a:rPr>
              <a:t>[55]</a:t>
            </a:r>
            <a:r>
              <a:rPr lang="en-US" sz="1600" b="1" dirty="0" smtClean="0">
                <a:latin typeface="Bookman Old Style" pitchFamily="18" charset="0"/>
              </a:rPr>
              <a:t> Two of DeLay's former political aides, </a:t>
            </a:r>
            <a:r>
              <a:rPr lang="en-US" sz="1600" b="1" dirty="0" smtClean="0">
                <a:latin typeface="Bookman Old Style" pitchFamily="18" charset="0"/>
                <a:hlinkClick r:id="rId10" action="ppaction://hlinkfile" tooltip="Tony Rudy"/>
              </a:rPr>
              <a:t>Tony Rudy</a:t>
            </a:r>
            <a:r>
              <a:rPr lang="en-US" sz="1600" b="1" dirty="0" smtClean="0">
                <a:latin typeface="Bookman Old Style" pitchFamily="18" charset="0"/>
              </a:rPr>
              <a:t> and </a:t>
            </a:r>
            <a:r>
              <a:rPr lang="en-US" sz="1600" b="1" dirty="0" smtClean="0">
                <a:latin typeface="Bookman Old Style" pitchFamily="18" charset="0"/>
                <a:hlinkClick r:id="rId11" action="ppaction://hlinkfile" tooltip="Michael Scanlon"/>
              </a:rPr>
              <a:t>Michael Scanlon</a:t>
            </a:r>
            <a:r>
              <a:rPr lang="en-US" sz="1600" b="1" dirty="0" smtClean="0">
                <a:latin typeface="Bookman Old Style" pitchFamily="18" charset="0"/>
              </a:rPr>
              <a:t>, as well as Abramoff himself, pleaded guilty in 2006 to charges relating to the investigation.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www.hcn.org/external_files/allimages/2000/oct23/graphics/001023.001.jpg">
            <a:hlinkClick r:id="rId3"/>
          </p:cNvPr>
          <p:cNvPicPr>
            <a:picLocks noChangeAspect="1" noChangeArrowheads="1"/>
          </p:cNvPicPr>
          <p:nvPr/>
        </p:nvPicPr>
        <p:blipFill>
          <a:blip r:embed="rId4" cstate="print"/>
          <a:srcRect/>
          <a:stretch>
            <a:fillRect/>
          </a:stretch>
        </p:blipFill>
        <p:spPr bwMode="auto">
          <a:xfrm>
            <a:off x="0" y="0"/>
            <a:ext cx="2133600" cy="2999590"/>
          </a:xfrm>
          <a:prstGeom prst="rect">
            <a:avLst/>
          </a:prstGeom>
          <a:ln>
            <a:noFill/>
          </a:ln>
          <a:effectLst>
            <a:softEdge rad="112500"/>
          </a:effectLst>
        </p:spPr>
      </p:pic>
      <p:sp>
        <p:nvSpPr>
          <p:cNvPr id="8" name="TextBox 7"/>
          <p:cNvSpPr txBox="1"/>
          <p:nvPr/>
        </p:nvSpPr>
        <p:spPr>
          <a:xfrm>
            <a:off x="2971800" y="0"/>
            <a:ext cx="4296369" cy="369332"/>
          </a:xfrm>
          <a:prstGeom prst="rect">
            <a:avLst/>
          </a:prstGeom>
          <a:noFill/>
        </p:spPr>
        <p:txBody>
          <a:bodyPr wrap="none" rtlCol="0">
            <a:spAutoFit/>
          </a:bodyPr>
          <a:lstStyle/>
          <a:p>
            <a:r>
              <a:rPr lang="en-US" dirty="0" smtClean="0">
                <a:latin typeface="Bookman Old Style" pitchFamily="18" charset="0"/>
              </a:rPr>
              <a:t>"American Indian Equal Justice Act"</a:t>
            </a:r>
            <a:endParaRPr lang="en-US" dirty="0">
              <a:latin typeface="Bookman Old Style" pitchFamily="18" charset="0"/>
            </a:endParaRPr>
          </a:p>
        </p:txBody>
      </p:sp>
      <p:sp>
        <p:nvSpPr>
          <p:cNvPr id="9" name="TextBox 8"/>
          <p:cNvSpPr txBox="1"/>
          <p:nvPr/>
        </p:nvSpPr>
        <p:spPr>
          <a:xfrm>
            <a:off x="2057400" y="533400"/>
            <a:ext cx="7086600" cy="4247317"/>
          </a:xfrm>
          <a:prstGeom prst="rect">
            <a:avLst/>
          </a:prstGeom>
          <a:noFill/>
        </p:spPr>
        <p:txBody>
          <a:bodyPr wrap="square" rtlCol="0">
            <a:spAutoFit/>
          </a:bodyPr>
          <a:lstStyle/>
          <a:p>
            <a:r>
              <a:rPr lang="en-US" b="1" dirty="0" smtClean="0">
                <a:latin typeface="Bookman Old Style" pitchFamily="18" charset="0"/>
                <a:hlinkClick r:id="rId5" action="ppaction://hlinkfile" tooltip="Washington Attorney General"/>
              </a:rPr>
              <a:t>Attorney General of Washington</a:t>
            </a:r>
            <a:r>
              <a:rPr lang="en-US" dirty="0" smtClean="0">
                <a:latin typeface="Bookman Old Style" pitchFamily="18" charset="0"/>
              </a:rPr>
              <a:t/>
            </a:r>
            <a:br>
              <a:rPr lang="en-US" dirty="0" smtClean="0">
                <a:latin typeface="Bookman Old Style" pitchFamily="18" charset="0"/>
              </a:rPr>
            </a:br>
            <a:r>
              <a:rPr lang="en-US" dirty="0" smtClean="0">
                <a:latin typeface="Bookman Old Style" pitchFamily="18" charset="0"/>
              </a:rPr>
              <a:t>1969–1981</a:t>
            </a:r>
          </a:p>
          <a:p>
            <a:endParaRPr lang="en-US" dirty="0" smtClean="0">
              <a:latin typeface="Bookman Old Style" pitchFamily="18" charset="0"/>
            </a:endParaRPr>
          </a:p>
          <a:p>
            <a:r>
              <a:rPr lang="en-US" b="1" dirty="0" smtClean="0">
                <a:latin typeface="Bookman Old Style" pitchFamily="18" charset="0"/>
                <a:hlinkClick r:id="rId6" action="ppaction://hlinkfile" tooltip="List of United States Senators from Washington"/>
              </a:rPr>
              <a:t>United States Senator (Class 3) from Washington</a:t>
            </a:r>
            <a:r>
              <a:rPr lang="en-US" dirty="0" smtClean="0">
                <a:latin typeface="Bookman Old Style" pitchFamily="18" charset="0"/>
              </a:rPr>
              <a:t/>
            </a:r>
            <a:br>
              <a:rPr lang="en-US" dirty="0" smtClean="0">
                <a:latin typeface="Bookman Old Style" pitchFamily="18" charset="0"/>
              </a:rPr>
            </a:br>
            <a:r>
              <a:rPr lang="en-US" dirty="0" smtClean="0">
                <a:latin typeface="Bookman Old Style" pitchFamily="18" charset="0"/>
              </a:rPr>
              <a:t>1981–1987</a:t>
            </a:r>
          </a:p>
          <a:p>
            <a:endParaRPr lang="en-US" dirty="0" smtClean="0">
              <a:latin typeface="Bookman Old Style" pitchFamily="18" charset="0"/>
            </a:endParaRPr>
          </a:p>
          <a:p>
            <a:r>
              <a:rPr lang="en-US" b="1" dirty="0" smtClean="0">
                <a:latin typeface="Bookman Old Style" pitchFamily="18" charset="0"/>
                <a:hlinkClick r:id="rId6" action="ppaction://hlinkfile" tooltip="List of United States Senators from Washington"/>
              </a:rPr>
              <a:t>United States Senator (Class 1) from Washington</a:t>
            </a:r>
            <a:r>
              <a:rPr lang="en-US" dirty="0" smtClean="0">
                <a:latin typeface="Bookman Old Style" pitchFamily="18" charset="0"/>
              </a:rPr>
              <a:t/>
            </a:r>
            <a:br>
              <a:rPr lang="en-US" dirty="0" smtClean="0">
                <a:latin typeface="Bookman Old Style" pitchFamily="18" charset="0"/>
              </a:rPr>
            </a:br>
            <a:r>
              <a:rPr lang="en-US" dirty="0" smtClean="0">
                <a:latin typeface="Bookman Old Style" pitchFamily="18" charset="0"/>
              </a:rPr>
              <a:t>1989–2001</a:t>
            </a:r>
          </a:p>
          <a:p>
            <a:endParaRPr lang="en-US" dirty="0" smtClean="0">
              <a:latin typeface="Bookman Old Style" pitchFamily="18" charset="0"/>
            </a:endParaRPr>
          </a:p>
          <a:p>
            <a:r>
              <a:rPr lang="en-US" dirty="0" smtClean="0">
                <a:latin typeface="Bookman Old Style" pitchFamily="18" charset="0"/>
              </a:rPr>
              <a:t>“Senator Gorton, a hard-worker, has served not only on the Senate </a:t>
            </a:r>
            <a:r>
              <a:rPr lang="en-US" dirty="0" err="1" smtClean="0">
                <a:latin typeface="Bookman Old Style" pitchFamily="18" charset="0"/>
              </a:rPr>
              <a:t>Approriations</a:t>
            </a:r>
            <a:r>
              <a:rPr lang="en-US" dirty="0" smtClean="0">
                <a:latin typeface="Bookman Old Style" pitchFamily="18" charset="0"/>
              </a:rPr>
              <a:t> Committee, where he chairs the Interior Appropriations Subcommittee, but on the Budget Committee, the Commerce, Science and Transportation Committee, the Energy and Natural Resources Committee, and the Indian Affairs Committee.”  (Carl Levin, 2000)</a:t>
            </a:r>
            <a:endParaRPr lang="en-US" dirty="0">
              <a:latin typeface="Bookman Old Style" pitchFamily="18" charset="0"/>
            </a:endParaRPr>
          </a:p>
        </p:txBody>
      </p:sp>
      <p:sp>
        <p:nvSpPr>
          <p:cNvPr id="10" name="TextBox 9"/>
          <p:cNvSpPr txBox="1"/>
          <p:nvPr/>
        </p:nvSpPr>
        <p:spPr>
          <a:xfrm>
            <a:off x="0" y="4724400"/>
            <a:ext cx="9144000" cy="1938992"/>
          </a:xfrm>
          <a:prstGeom prst="rect">
            <a:avLst/>
          </a:prstGeom>
          <a:noFill/>
        </p:spPr>
        <p:txBody>
          <a:bodyPr wrap="square" rtlCol="0">
            <a:spAutoFit/>
          </a:bodyPr>
          <a:lstStyle/>
          <a:p>
            <a:pPr algn="just"/>
            <a:r>
              <a:rPr lang="en-US" sz="1200" dirty="0" smtClean="0">
                <a:latin typeface="Bookman Old Style" pitchFamily="18" charset="0"/>
              </a:rPr>
              <a:t>The tribes say Congress is trying to erode their sovereignty because of a perception that Indian reservations are prospering with casino gambling, disregarding the fact that most of them remain among the poorest places in the nation.</a:t>
            </a:r>
          </a:p>
          <a:p>
            <a:pPr algn="just"/>
            <a:r>
              <a:rPr lang="en-US" sz="1200" dirty="0" smtClean="0">
                <a:latin typeface="Bookman Old Style" pitchFamily="18" charset="0"/>
              </a:rPr>
              <a:t>The architect of the two riders, Senator Slade Gorton of Washington, a Republican who has had a running dispute with Indians in his home state for 25 years, says the measures are part of a campaign to force a fundamental change in Indian affairs.</a:t>
            </a:r>
          </a:p>
          <a:p>
            <a:pPr algn="just"/>
            <a:r>
              <a:rPr lang="en-US" sz="1200" dirty="0" smtClean="0">
                <a:latin typeface="Bookman Old Style" pitchFamily="18" charset="0"/>
              </a:rPr>
              <a:t>''I find nothing in any Indian treaty that says they must be continuously supported by the Federal taxpayers,'' Mr. Gorton said in an interview. Mr. Gorton is chairman of the Appropriations Subcommittee on Interior and Related Agencies, which passed a $13 billion spending bill last month that contains the Indian riders and many provisions dear to the Clinton Administration.</a:t>
            </a:r>
            <a:endParaRPr lang="en-US" sz="1200" dirty="0">
              <a:latin typeface="Bookman Old Styl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a:bodyPr>
          <a:lstStyle/>
          <a:p>
            <a:r>
              <a:rPr lang="en-US" dirty="0" smtClean="0">
                <a:latin typeface="Bookman Old Style" pitchFamily="18" charset="0"/>
              </a:rPr>
              <a:t>Cultural Insensitivity Context</a:t>
            </a:r>
            <a:endParaRPr lang="en-US" dirty="0">
              <a:latin typeface="Bookman Old Style" pitchFamily="18" charset="0"/>
            </a:endParaRPr>
          </a:p>
        </p:txBody>
      </p:sp>
      <p:sp>
        <p:nvSpPr>
          <p:cNvPr id="3" name="Content Placeholder 2"/>
          <p:cNvSpPr>
            <a:spLocks noGrp="1"/>
          </p:cNvSpPr>
          <p:nvPr>
            <p:ph idx="1"/>
          </p:nvPr>
        </p:nvSpPr>
        <p:spPr>
          <a:xfrm>
            <a:off x="0" y="1524000"/>
            <a:ext cx="9144000" cy="5334000"/>
          </a:xfrm>
        </p:spPr>
        <p:txBody>
          <a:bodyPr>
            <a:normAutofit fontScale="92500" lnSpcReduction="10000"/>
          </a:bodyPr>
          <a:lstStyle/>
          <a:p>
            <a:pPr>
              <a:buNone/>
            </a:pPr>
            <a:r>
              <a:rPr lang="en-US" dirty="0" err="1" smtClean="0">
                <a:latin typeface="Bookman Old Style" pitchFamily="18" charset="0"/>
              </a:rPr>
              <a:t>Balad</a:t>
            </a:r>
            <a:r>
              <a:rPr lang="en-US" dirty="0" smtClean="0">
                <a:latin typeface="Bookman Old Style" pitchFamily="18" charset="0"/>
              </a:rPr>
              <a:t> of Ira Hayes</a:t>
            </a:r>
            <a:r>
              <a:rPr lang="en-US" dirty="0" smtClean="0">
                <a:latin typeface="Bookman Old Style" pitchFamily="18" charset="0"/>
              </a:rPr>
              <a:t>….</a:t>
            </a:r>
            <a:endParaRPr lang="en-US" dirty="0" smtClean="0">
              <a:latin typeface="Bookman Old Style" pitchFamily="18" charset="0"/>
              <a:hlinkClick r:id="rId2"/>
            </a:endParaRPr>
          </a:p>
          <a:p>
            <a:pPr>
              <a:buNone/>
            </a:pPr>
            <a:r>
              <a:rPr lang="en-US" dirty="0" smtClean="0">
                <a:latin typeface="Bookman Old Style" pitchFamily="18" charset="0"/>
                <a:hlinkClick r:id="rId2"/>
              </a:rPr>
              <a:t>http://</a:t>
            </a:r>
            <a:r>
              <a:rPr lang="en-US" dirty="0" smtClean="0">
                <a:latin typeface="Bookman Old Style" pitchFamily="18" charset="0"/>
                <a:hlinkClick r:id="rId2"/>
              </a:rPr>
              <a:t>www.youtube.com/watch?v=vqN28elSzCU&amp;feature=fvw</a:t>
            </a:r>
            <a:endParaRPr lang="en-US" dirty="0" smtClean="0">
              <a:latin typeface="Bookman Old Style" pitchFamily="18" charset="0"/>
            </a:endParaRPr>
          </a:p>
          <a:p>
            <a:pPr>
              <a:buNone/>
            </a:pPr>
            <a:endParaRPr lang="en-US" dirty="0" smtClean="0">
              <a:latin typeface="Bookman Old Style" pitchFamily="18" charset="0"/>
            </a:endParaRPr>
          </a:p>
          <a:p>
            <a:r>
              <a:rPr lang="en-US" dirty="0" smtClean="0">
                <a:latin typeface="Bookman Old Style" pitchFamily="18" charset="0"/>
              </a:rPr>
              <a:t>What does this clip say about the existence of two cultures?</a:t>
            </a:r>
          </a:p>
          <a:p>
            <a:pPr lvl="1"/>
            <a:r>
              <a:rPr lang="en-US" dirty="0" smtClean="0">
                <a:latin typeface="Bookman Old Style" pitchFamily="18" charset="0"/>
              </a:rPr>
              <a:t>How about water rights issues that exist even to this day?</a:t>
            </a:r>
          </a:p>
          <a:p>
            <a:pPr lvl="1"/>
            <a:r>
              <a:rPr lang="en-US" dirty="0" smtClean="0">
                <a:latin typeface="Bookman Old Style" pitchFamily="18" charset="0"/>
              </a:rPr>
              <a:t>How about someone who served and may not have gotten proper medical attention after war?</a:t>
            </a:r>
          </a:p>
          <a:p>
            <a:pPr lvl="2"/>
            <a:r>
              <a:rPr lang="en-US" dirty="0" smtClean="0">
                <a:latin typeface="Bookman Old Style" pitchFamily="18" charset="0"/>
              </a:rPr>
              <a:t>How about today?  Is there lessons to be learned or do we have to </a:t>
            </a:r>
            <a:r>
              <a:rPr lang="en-US" dirty="0" smtClean="0">
                <a:latin typeface="Bookman Old Style" pitchFamily="18" charset="0"/>
              </a:rPr>
              <a:t>relearn?</a:t>
            </a:r>
            <a:endParaRPr lang="en-US" dirty="0" smtClean="0">
              <a:latin typeface="Bookman Old Style" pitchFamily="18" charset="0"/>
            </a:endParaRPr>
          </a:p>
          <a:p>
            <a:pPr lvl="1"/>
            <a:endParaRPr lang="en-US" dirty="0">
              <a:latin typeface="Bookman Old Style"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Bookman Old Style" pitchFamily="18" charset="0"/>
              </a:rPr>
              <a:t>Questions with concern toward the Bureau of Indian Affairs</a:t>
            </a:r>
            <a:endParaRPr lang="en-US" sz="3200" b="1" dirty="0">
              <a:latin typeface="Bookman Old Style" pitchFamily="18" charset="0"/>
            </a:endParaRPr>
          </a:p>
        </p:txBody>
      </p:sp>
      <p:sp>
        <p:nvSpPr>
          <p:cNvPr id="3" name="Content Placeholder 2"/>
          <p:cNvSpPr>
            <a:spLocks noGrp="1"/>
          </p:cNvSpPr>
          <p:nvPr>
            <p:ph idx="1"/>
          </p:nvPr>
        </p:nvSpPr>
        <p:spPr>
          <a:xfrm>
            <a:off x="0" y="1600200"/>
            <a:ext cx="9144000" cy="4525963"/>
          </a:xfrm>
        </p:spPr>
        <p:txBody>
          <a:bodyPr/>
          <a:lstStyle/>
          <a:p>
            <a:r>
              <a:rPr lang="en-US" sz="2800" dirty="0" smtClean="0">
                <a:latin typeface="Bookman Old Style" pitchFamily="18" charset="0"/>
              </a:rPr>
              <a:t>What are some issues with the Bureau of Indian Affairs that need to be addressed?</a:t>
            </a:r>
          </a:p>
          <a:p>
            <a:pPr lvl="1"/>
            <a:r>
              <a:rPr lang="en-US" sz="2400" dirty="0" smtClean="0">
                <a:latin typeface="Bookman Old Style" pitchFamily="18" charset="0"/>
              </a:rPr>
              <a:t>How does BIA represent Indians?</a:t>
            </a:r>
          </a:p>
          <a:p>
            <a:pPr lvl="2"/>
            <a:r>
              <a:rPr lang="en-US" sz="2000" dirty="0" smtClean="0">
                <a:latin typeface="Bookman Old Style" pitchFamily="18" charset="0"/>
              </a:rPr>
              <a:t>Are there conflicts of Interest within </a:t>
            </a:r>
            <a:r>
              <a:rPr lang="en-US" sz="2000" dirty="0" err="1" smtClean="0">
                <a:latin typeface="Bookman Old Style" pitchFamily="18" charset="0"/>
              </a:rPr>
              <a:t>DOI</a:t>
            </a:r>
            <a:r>
              <a:rPr lang="en-US" sz="2000" dirty="0" smtClean="0">
                <a:latin typeface="Bookman Old Style" pitchFamily="18" charset="0"/>
              </a:rPr>
              <a:t> and BIA?</a:t>
            </a:r>
            <a:endParaRPr lang="en-US" sz="2000" dirty="0" smtClean="0">
              <a:latin typeface="Bookman Old Style" pitchFamily="18" charset="0"/>
            </a:endParaRPr>
          </a:p>
          <a:p>
            <a:pPr lvl="1"/>
            <a:r>
              <a:rPr lang="en-US" sz="2400" dirty="0" smtClean="0">
                <a:latin typeface="Bookman Old Style" pitchFamily="18" charset="0"/>
              </a:rPr>
              <a:t>Cultural </a:t>
            </a:r>
            <a:r>
              <a:rPr lang="en-US" sz="2400" dirty="0" smtClean="0">
                <a:latin typeface="Bookman Old Style" pitchFamily="18" charset="0"/>
              </a:rPr>
              <a:t>Insensitivity.</a:t>
            </a:r>
          </a:p>
          <a:p>
            <a:pPr lvl="1"/>
            <a:r>
              <a:rPr lang="en-US" sz="2400" dirty="0" smtClean="0">
                <a:latin typeface="Bookman Old Style" pitchFamily="18" charset="0"/>
              </a:rPr>
              <a:t>Budgets </a:t>
            </a:r>
            <a:r>
              <a:rPr lang="en-US" sz="2400" dirty="0" smtClean="0">
                <a:latin typeface="Bookman Old Style" pitchFamily="18" charset="0"/>
              </a:rPr>
              <a:t>not appropriated efficiently.</a:t>
            </a:r>
          </a:p>
          <a:p>
            <a:pPr lvl="1"/>
            <a:endParaRPr lang="en-US" sz="2400" dirty="0" smtClean="0">
              <a:latin typeface="Bookman Old Style" pitchFamily="18" charset="0"/>
            </a:endParaRPr>
          </a:p>
          <a:p>
            <a:pPr lvl="1"/>
            <a:endParaRPr lang="en-US" dirty="0" smtClean="0">
              <a:latin typeface="Bookman Old Style" pitchFamily="18" charset="0"/>
            </a:endParaRPr>
          </a:p>
          <a:p>
            <a:pPr lvl="1"/>
            <a:endParaRPr lang="en-US" dirty="0" smtClean="0">
              <a:latin typeface="Bookman Old Style"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1167</TotalTime>
  <Words>2016</Words>
  <Application>Microsoft Office PowerPoint</Application>
  <PresentationFormat>On-screen Show (4:3)</PresentationFormat>
  <Paragraphs>231</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Green Paper (Bureau of Indian Affairs)</vt:lpstr>
      <vt:lpstr>Lets end the rumors</vt:lpstr>
      <vt:lpstr>Misrepresentation in Government</vt:lpstr>
      <vt:lpstr>Poorest Indian Communities (rankings include non-indian communities)</vt:lpstr>
      <vt:lpstr>Slide 5</vt:lpstr>
      <vt:lpstr>Slide 6</vt:lpstr>
      <vt:lpstr>Slide 7</vt:lpstr>
      <vt:lpstr>Cultural Insensitivity Context</vt:lpstr>
      <vt:lpstr>Questions with concern toward the Bureau of Indian Affairs</vt:lpstr>
      <vt:lpstr>Slide 10</vt:lpstr>
      <vt:lpstr>Billions Missing From U.S. Indian Trust Fund</vt:lpstr>
      <vt:lpstr>Solutions</vt:lpstr>
      <vt:lpstr>Standardized Funds Allocation</vt:lpstr>
      <vt:lpstr>Do you know the federaly recognized reservations of the state of oregon?  (Alphabetical order)</vt:lpstr>
      <vt:lpstr>Works Cited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Paper (Bureau of Indian Affairs)</dc:title>
  <dc:creator>Joshua Fisher</dc:creator>
  <cp:lastModifiedBy>Joshua Fisher</cp:lastModifiedBy>
  <cp:revision>125</cp:revision>
  <dcterms:created xsi:type="dcterms:W3CDTF">2006-08-16T00:00:00Z</dcterms:created>
  <dcterms:modified xsi:type="dcterms:W3CDTF">2009-12-02T23:39:07Z</dcterms:modified>
</cp:coreProperties>
</file>